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94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95" r:id="rId21"/>
    <p:sldId id="274" r:id="rId22"/>
    <p:sldId id="275" r:id="rId23"/>
    <p:sldId id="297" r:id="rId24"/>
    <p:sldId id="298" r:id="rId25"/>
    <p:sldId id="301" r:id="rId26"/>
    <p:sldId id="300" r:id="rId27"/>
    <p:sldId id="276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8" r:id="rId38"/>
    <p:sldId id="289" r:id="rId39"/>
    <p:sldId id="290" r:id="rId40"/>
    <p:sldId id="291" r:id="rId41"/>
    <p:sldId id="302" r:id="rId42"/>
    <p:sldId id="303" r:id="rId43"/>
  </p:sldIdLst>
  <p:sldSz cx="15240000" cy="8572500"/>
  <p:notesSz cx="6858000" cy="9144000"/>
  <p:defaultTextStyle>
    <a:defPPr>
      <a:defRPr lang="en-G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0"/>
    <p:restoredTop sz="94631"/>
  </p:normalViewPr>
  <p:slideViewPr>
    <p:cSldViewPr snapToGrid="0">
      <p:cViewPr varScale="1">
        <p:scale>
          <a:sx n="81" d="100"/>
          <a:sy n="81" d="100"/>
        </p:scale>
        <p:origin x="6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მოხსენება განიხილავს მექანიზმს, ჩვენებებსა და უსაფრთხო გამოყენებას. კონკრეტული პროდუქტის დანიშვნისას გადამწყვეტია საქართველოში მოქმედი ინსტრუქცია.</a:t>
            </a:r>
          </a:p>
          <a:p>
            <a:r>
              <a:t>https://labeling.pfizer.com/showlabeling.aspx?id=584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მეტაბოლური უპირატესობა შედარებითია. ინდივიდუალურად შესაძლებელია წონის მატება, სედაცია და პროლაქტინის მატება. ეს პროფილი სხვა ანტიფსიქოზურებზე უნივერსალურ უპირატესობას არ გულისხმობს.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  <a:p>
            <a:endParaRPr/>
          </a:p>
          <a:p>
            <a:r>
              <a:t>[3] Breier et al. Olanzapine versus ziprasidone. 2005</a:t>
            </a:r>
          </a:p>
          <a:p>
            <a:r>
              <a:t>https://pubmed.ncbi.nlm.nih.gov/16199834/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slide was recreated from the user-provided photograph and refined against the official prescribing information.</a:t>
            </a:r>
          </a:p>
          <a:p>
            <a:endParaRPr/>
          </a:p>
          <a:p>
            <a:r>
              <a:t>Key interpretation:</a:t>
            </a:r>
          </a:p>
          <a:p>
            <a:r>
              <a:t>• The prescribing information describes ziprasidone as an antagonist at D2, 5-HT2A and 5-HT1D receptors and as an agonist at 5-HT1A receptors.</a:t>
            </a:r>
          </a:p>
          <a:p>
            <a:r>
              <a:t>• Ziprasidone also inhibits synaptic reuptake of serotonin and norepinephrine.</a:t>
            </a:r>
          </a:p>
          <a:p>
            <a:r>
              <a:t>• Affinity is reported for D3, 5-HT2C, α1-adrenergic and H1 receptors. The diagram does not assign an automatic clinical effect to each binding target.</a:t>
            </a:r>
          </a:p>
          <a:p>
            <a:endParaRPr/>
          </a:p>
          <a:p>
            <a:r>
              <a:t>Source:</a:t>
            </a:r>
          </a:p>
          <a:p>
            <a:r>
              <a:t>GEODON (ziprasidone) Prescribing Information. Clinical Pharmacology, section 12.2 Pharmacodynamics. https://labeling.pfizer.com/showlabeling.aspx?id=584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აშშ-ის ინსტრუქცია 5-HT1A-ზე მოქმედებას აგონიზმად აღწერს. ნაწილობრივი ან სრული აგონიზმის ტერმინი ექსპერიმენტულ სისტემაზეა დამოკიდებული. სლაიდზე გამოყენებულია ინსტრუქციის ფორმულირება.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ნეგატიური სიმპტომების შეფასებისას უნდა გამოირიცხოს დეპრესია, სედაცია და მედიკამენტური პარკინსონიზმი. კორტიკალური გადაცემა ვერ აიხსნება მხოლოდ D2 ბლოკადით.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აფინობა შეკავშირების მიდრეკილებაა და არა ავტომატურად ხანგრძლივობა. არასწორია თანმიმდევრობა, თითქოს ჯერ ყველა 5-HT2A ივსება და შემდეგ D2. დოზის გარდა ექსპოზიციას საკვები და ინდივიდუალური ფარმაკოკინეტიკა ცვლის.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5-HT1A დამთრგუნველი რეცეპტორია. ქსელის საბოლოო პასუხი არ უდრის მთელ ტვინში სეროტონინის ერთნაირ მატებას. ამ მექანიზმით არ მტკიცდება დამოუკიდებელი შფოთვითი აშლილობის ან ბიპოლარული დეპრესიის ეფექტური მკურნალობა.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SERT/NET-ზე in vitro მოქმედება ზიპრაზიდონს SSRI-ს ან SNRI-ს კლინიკურ ეკვივალენტად არ აქცევს. ანტიქოლინერგული ჩივილები შეიძლება სხვა თანმხლები პრეპარატებით განვითარდეს.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ოლანზაპინთან შედარების კვლევაში მეტაბოლური განსხვავებები ზიპრაზიდონის სასარგებლოდ იყო. ეფექტიანობის ზოგ მაჩვენებელში ოლანზაპინს უპირატესობა ჰქონდა. მეტაბოლური პროფილი სრული კლინიკური არჩევანის ნაწილია.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[3] Breier et al. Olanzapine versus ziprasidone. 2005</a:t>
            </a:r>
          </a:p>
          <a:p>
            <a:r>
              <a:t>https://pubmed.ncbi.nlm.nih.gov/16199834/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პერორალური და საინექციო ფორმების ჩვენებები ერთმანეთისგან უნდა გაიმიჯნოს. შემანარჩუნებელი კომბინაცია ეხება პაციენტებს, რომლებიც ამ კომბინაციაზე დასტაბილურდნენ.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ფსიქოზის ან მანიის მკურნალობასთან ერთად შფოთვა და ძილი შეიძლება გაუმჯობესდეს. ეს არ ადასტურებს პრეპარატის ცალკე ჩვენებას შფოთვისა და უძილობისთვის. ჰიპომანია და ნივთიერებებით გამოწვეული აგზნებაც საჭიროებს სინდრომზე მორგებულ შეფასებას.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[5] Lombardo et al. ბიპოლარული დეპრესიის კვლევები</a:t>
            </a:r>
          </a:p>
          <a:p>
            <a:r>
              <a:t>https://pubmed.ncbi.nlm.nih.gov/22722504/</a:t>
            </a:r>
          </a:p>
          <a:p>
            <a:endParaRPr/>
          </a:p>
          <a:p>
            <a:r>
              <a:t>[9] Papakostas et al. ესციტალოპრამის აუგმენტაცია. 2015</a:t>
            </a:r>
          </a:p>
          <a:p>
            <a:r>
              <a:t>https://pmc.ncbi.nlm.nih.gov/articles/PMC4843798/</a:t>
            </a:r>
          </a:p>
          <a:p>
            <a:endParaRPr/>
          </a:p>
          <a:p>
            <a:r>
              <a:t>[12] Girard et al. MIND-USA. NEJM. 2018</a:t>
            </a:r>
          </a:p>
          <a:p>
            <a:r>
              <a:t>https://pubmed.ncbi.nlm.nih.gov/30346242/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500 კკალ ან მეტი კვება კვლევაში ოპტიმალურ და განმეორებად ექსპოზიციას უზრუნველყოფდა. მხოლოდ ყავა, ჩაი ან მცირე წახემსება საკმარისი არ არის. ყოველი გაურკვეველი პასუხისას უნდა შეფასდეს კვება და რეალური მიღება.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[4] Gandelman et al. კვების გავლენა შეწოვაზე. 2009</a:t>
            </a:r>
          </a:p>
          <a:p>
            <a:r>
              <a:t>https://pubmed.ncbi.nlm.nih.gov/19026256/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ცხრილი ეფუძნება აშშ-ის ინსტრუქციას. ზოგი ევროპული ინსტრუქცია ზრდასრულთა შიზოფრენიაშიც 40 მგ-ს დღეში ორჯერ უთითებს საწყის დოზად. მანიისას აშშ-ის ინსტრუქცია მეორე დღეს 60 ან 80 მგ-ს დღეში ორჯერ უშვებს. ეს ავტომატური ზრდის ვალდებულება არ არის.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აშშ-ის ინსტრუქცია პერორალური და IM ფორმების კომბინაციას არ ურჩევს უსაფრთხოების გამოცდილების სიმცირის გამო. IM ფორმა დეპო პრეპარატი არ არის. საჭიროა აგზნების მიზეზის შეფასება, დეესკალაცია და შესაბამისი დაკვირვება.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ჰიპოკალიემია და ჰიპომაგნიემია უნდა კორეგირდეს. მნიშვნელოვანი ბრადიკარდია, არითმია და აუხსნელი სინკოპე დამატებით შეფასებას მოითხოვს. თუ საჭიროა ხანგრძლივი მოქმედების ინექცია, ზიპრაზიდონი ამ საჭიროებას ვერ პასუხობს.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ღვიძლის მაჩვენებლები განსაკუთრებით მნიშვნელოვანია ღვიძლის დაავადების, ალკოჰოლის ჭარბი მოხმარების ან ჰეპატოტოქსიკური კომბინაციისას. პერორალური ფორმა თირკმლის უკმარისობისას ჩვეულებრივ კორექციას არ მოითხოვს. IM-ის ციკლოდექსტრინის გამო საჭიროა სიფრთხილე. ღვიძლის უკმარისობისას განიხილება დაბალი დოზა.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საშუალო ცვლილება კონკრეტული პაციენტის უსაფრთხოებას არ განსაზღვრავს. ZODIAC-ის დიდი კვლევა მაღალი რისკის პაციენტებში უკუჩვენებების უგულებელყოფას არ ამართლებს.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[6] Strom et al. ZODIAC. 2011</a:t>
            </a:r>
          </a:p>
          <a:p>
            <a:r>
              <a:t>https://pubmed.ncbi.nlm.nih.gov/21041245/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ყველა პაციენტში საწყისი ECG შეიძლება გონივრული ადგილობრივი პრაქტიკა იყოს. რისკისას განსაკუთრებით მნიშვნელოვანია. ტაქიკარდიისას Bazett-ის კორექციამ შეიძლება QTc გადააჭარბებულად შეაფასოს. მხოლოდ 500 მწმ-ის გადაცილებას არ უნდა დაველოდოთ.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კლასის ყველა წევრს ერთნაირი რისკი არ აქვს. საჭიროა კონკრეტული პრეპარატის ინსტრუქციისა და ურთიერთქმედების შემოწმება. პაციენტთან უნდა დაზუსტდეს სხვა სპეციალისტის ახალი დანიშნულებაც.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მთავარი კვლევა და შფოთვითი დეპრესიის შემდგომი ანალიზი უნდა გაიმიჯნოს. საერთო ნიმუშის დადებითი ანქსიოლიზური ეფექტი არ ნიშნავს კლინიკურად მნიშვნელოვან სარგებელს მაღალი შფოთვის ქვეჯგუფში. ესციტალოპრამის QT-ის რისკი ზიპრაზიდონთან კომბინაციას ზღუდავს.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[9] Papakostas et al. ესციტალოპრამის აუგმენტაცია. 2015</a:t>
            </a:r>
          </a:p>
          <a:p>
            <a:r>
              <a:t>https://pmc.ncbi.nlm.nih.gov/articles/PMC4843798/</a:t>
            </a:r>
          </a:p>
          <a:p>
            <a:endParaRPr/>
          </a:p>
          <a:p>
            <a:r>
              <a:t>[10] Ionescu et al. შფოთვითი დეპრესიის ანალიზი. 2016</a:t>
            </a:r>
          </a:p>
          <a:p>
            <a:r>
              <a:t>https://pubmed.ncbi.nlm.nih.gov/27306192/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კომბინაციის მიზანი უნდა გაიმიჯნოს: მწვავე ეპიზოდის მართვა, შემანარჩუნებელი მკურნალობა, თანმხლები დაავადება ან დროებითი გადასვლა. ეს განსხვავება პრეზენტაციის ერთ-ერთი მთავარი კლინიკური გზავნილია.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[7] Bowden et al. შემანარჩუნებელი დამატებითი თერაპია. 2010</a:t>
            </a:r>
          </a:p>
          <a:p>
            <a:r>
              <a:t>https://pubmed.ncbi.nlm.nih.gov/20122373/</a:t>
            </a:r>
          </a:p>
          <a:p>
            <a:endParaRPr/>
          </a:p>
          <a:p>
            <a:r>
              <a:t>[8] Sachs et al. მწვავე მანიის დამატებითი თერაპია. 2012</a:t>
            </a:r>
          </a:p>
          <a:p>
            <a:r>
              <a:t>https://pubmed.ncbi.nlm.nih.gov/23218157/</a:t>
            </a:r>
          </a:p>
          <a:p>
            <a:endParaRPr/>
          </a:p>
          <a:p>
            <a:r>
              <a:t>[9] Papakostas et al. ესციტალოპრამის აუგმენტაცია. 2015</a:t>
            </a:r>
          </a:p>
          <a:p>
            <a:r>
              <a:t>https://pmc.ncbi.nlm.nih.gov/articles/PMC4843798/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შედეგი ეხება შერჩეულ, კომბინაციაზე უკვე სტაბილურ ზრდასრულ პაციენტებს. მონაცემი არ ადგენს ზიპრაზიდონის მონოთერაპიის უნივერსალურ შემანარჩუნებელ ეფექტიანობას ან მწვავე დამატების ეფექტს.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[7] Bowden et al. შემანარჩუნებელი დამატებითი თერაპია. 2010</a:t>
            </a:r>
          </a:p>
          <a:p>
            <a:r>
              <a:t>https://pubmed.ncbi.nlm.nih.gov/20122373/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14D6B-185F-F238-BE11-FAE6C3927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84889C-4C43-BF51-7827-48C2EA1935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C43B05-9ABA-72F2-A975-6AB2885A78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შედეგი ეხება შერჩეულ, კომბინაციაზე უკვე სტაბილურ ზრდასრულ პაციენტებს. მონაცემი არ ადგენს ზიპრაზიდონის მონოთერაპიის უნივერსალურ შემანარჩუნებელ ეფექტიანობას ან მწვავე დამატების ეფექტს.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[7] Bowden et al. შემანარჩუნებელი დამატებითი თერაპია. 2010</a:t>
            </a:r>
          </a:p>
          <a:p>
            <a:r>
              <a:t>https://pubmed.ncbi.nlm.nih.gov/20122373/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E95CF-229B-591D-2751-18419043768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66824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Zhu et al., Neurotherapeutics 2022 და Shi et al., Frontiers in Pharmacology 2022. დოზები კვლევის რეჟიმებია და არა უნივერსალური დანიშვნის რეკომენდაცია. პირველ კვლევაში სერტრალინი იწყებოდა 25 მგ/დღით პირველ კვირაში, შემდეგ 50 მგ/დღე.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[18] Zhu et al. პირველი ეპიზოდის შიზოფრენია. 2022</a:t>
            </a:r>
          </a:p>
          <a:p>
            <a:r>
              <a:t>https://pubmed.ncbi.nlm.nih.gov/35467271/</a:t>
            </a:r>
          </a:p>
          <a:p>
            <a:endParaRPr/>
          </a:p>
          <a:p>
            <a:r>
              <a:t>[19] Shi et al. რეზისტენტული შიზოფრენია. 2022</a:t>
            </a:r>
          </a:p>
          <a:p>
            <a:r>
              <a:t>https://pubmed.ncbi.nlm.nih.gov/35559243/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ავტორები BDNF-ისთვის MD=4.65 ნგ/მლ-ს აღწერენ. T3-ის მიმართულების აღწერა შედეგებისა და დისკუსიის ნაწილებში ერთმანეთს არ შეესაბამება. ამ მიზეზით ენდოკრინული უპირატესობის მტკიცება განსაკუთრებით არასაიმედოა.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[17] Yao et al. კომბინაციების მეტაანალიზი. 2025</a:t>
            </a:r>
          </a:p>
          <a:p>
            <a:r>
              <a:t>https://pubmed.ncbi.nlm.nih.gov/41431288/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ინდივიდუალური განხილვისას მოქმედებს კონკრეტული პროდუქტის ადგილობრივი ინსტრუქცია. საწყისი და შემდგომი ECG და K/Mg რისკის მიხედვით ფასდება, თუმცა მონიტორინგი ინსტრუქციით მიუღებელ კომბინაციას ავტომატურად დასაშვებად არ აქცევს.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  <a:p>
            <a:endParaRPr/>
          </a:p>
          <a:p>
            <a:r>
              <a:t>[20] სერტრალინის ოფიციალური ინსტრუქცია. QT-ის ურთიერთქმედებები</a:t>
            </a:r>
          </a:p>
          <a:p>
            <a:r>
              <a:t>https://dailymed.nlm.nih.gov/dailymed/getFile.cfm?setid=1b069fd8-26b9-459e-abfb-de28c012ddcb&amp;type=pdf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ლითიუმის ტოქსიკურობაზე უნდა ვიფიქროთ ახალი ატაქსიისა და დაბნეულობისას. ტრემორი ყოველთვის EPS არ არის. NSAID-ებმა და დიურეტიკებმა ლითიუმის კონცენტრაცია შეიძლება გაზარდოს. ორივე კომბინაციაში ფასდება საერთო სედაციური და მოტორული ტვირთი.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[7] Bowden et al. შემანარჩუნებელი დამატებითი თერაპია. 2010</a:t>
            </a:r>
          </a:p>
          <a:p>
            <a:r>
              <a:t>https://pubmed.ncbi.nlm.nih.gov/20122373/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ლამოტრიჯინი მწვავე ანტიმანიური მოქმედების შემცვლელი არ არის. ბენზოდიაზეპინისა და სხვა დეპრესანტების ერთობლიობამ სუნთქვის დათრგუნვის რისკიც შეიძლება გაზარდოს. ზიპრაზიდონის შედარებით შეზღუდული CYP ურთიერთქმედება ფარმაკოდინამიკურ რისკებს არ აუქმებს.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ერთიანი დღე-დოზების უნივერსალური სქემა არ არსებობს. ჰიპერპროლაქტინემიისას ზიპრაზიდონიც პროლაქტინის მატების შესაძლებლობას ინარჩუნებს. კლოზაპინს მკურნალობისადმი რეზისტენტულ შიზოფრენიაში ეკვივალენტურად ვერ ჩაანაცვლებს.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[11] Keks et al. Antipsychotic switching tool</a:t>
            </a:r>
          </a:p>
          <a:p>
            <a:r>
              <a:t>https://australianprescriber.tg.org.au/articles/antipsychotic-switching-tool.html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შინაგანი განცდის პირდაპირი გამოკითხვა აუცილებელია. აკათიზიის მართვა იწყება გამომწვევი პრეპარატისა და დოზის გადახედვით. იზოლირებულ აკათიზიაში ანტიქოლინერგული საშუალება ავტომატური გამოსავალი არ არის.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პარკინსონიზმი, დეპრესია, სედაცია და პირველადი ნეგატიური სიმპტომები უნდა გაიმიჯნოს. ტარდიული დისკინეზიისას საჭიროა სრულფასოვანი შეფასება და სპეციალიზებული მართვა.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პარკინსონულ ფსიქოზში და ლევის სხეულაკების დემენციაში ჩვეულებრივ საჭიროა სპეციალისტთან შეთანხმებული ალტერნატივა. დაბალი ანტიქოლინერგული ტვირთი ამ მდგომარეობებში D2 ბლოკადის რისკს ვერ აუქმებს.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რეგისტრაციის განსხვავება საქართველოს რეგისტრაციას არ განსაზღვრავს. პედიატრიული მანიის კვლევები ეხება დიაგნოსტირებულ ბიპოლარულ ეპიზოდს და არა ნებისმიერ გაღიზიანებადობას. აუტიზმის ძირითად ნიშნებზე ეფექტი დადგენილი არ არის.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  <a:p>
            <a:endParaRPr/>
          </a:p>
          <a:p>
            <a:r>
              <a:t>[13] Findling et al. პედიატრიული ბიპოლარული აშლილობა. 2013</a:t>
            </a:r>
          </a:p>
          <a:p>
            <a:r>
              <a:t>https://pubmed.ncbi.nlm.nih.gov/24111980/</a:t>
            </a:r>
          </a:p>
          <a:p>
            <a:endParaRPr/>
          </a:p>
          <a:p>
            <a:r>
              <a:t>[14] პედიატრიული მანიის განმეორებითი კვლევა. 2022</a:t>
            </a:r>
          </a:p>
          <a:p>
            <a:r>
              <a:t>https://pubmed.ncbi.nlm.nih.gov/35394365/</a:t>
            </a:r>
          </a:p>
          <a:p>
            <a:endParaRPr/>
          </a:p>
          <a:p>
            <a:r>
              <a:t>[15] Findling et al. მოზარდთა შიზოფრენია. 2013</a:t>
            </a:r>
          </a:p>
          <a:p>
            <a:r>
              <a:t>https://pubmed.ncbi.nlm.nih.gov/24111983/</a:t>
            </a:r>
          </a:p>
          <a:p>
            <a:endParaRPr/>
          </a:p>
          <a:p>
            <a:r>
              <a:t>[16] Dominick et al. აუტიზმთან დაკავშირებული გაღიზიანებადობა</a:t>
            </a:r>
          </a:p>
          <a:p>
            <a:r>
              <a:t>https://pubmed.ncbi.nlm.nih.gov/26091194/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სამიზნე დიაპაზონი ყველა პაციენტის მაქსიმუმამდე აყვანას არ ნიშნავს. ორივე დოზას სჭირდება საკვები. განსაკუთრებული ყურადღება ეთმობა ECG-ს, ელექტროლიტურ რისკს, სედაციასა და აკათიზიას. საჭიროა ადგილობრივი რეგისტრაციის შემოწმება.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წნევა და პულსი ფასდება დაწყებისას და ტიტრაციისას, განსაკუთრებით ორთოსტაზის რისკის დროს. მეტაბოლური მონიტორინგის კონკრეტული გრაფიკი უნდა შეესაბამებოდეს ადგილობრივ სტანდარტს. საწყისი მოძრაობითი შეფასება შედარების საფუძველია.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სეროტონინული სინდრომის რისკი განსაკუთრებით გასათვალისწინებელია სეროტონინულ კომბინაციებში. სიმპტომების დიფერენცირება შეიძლება რთული იყოს. მწვავე მძიმე სურათი საჭიროებს გადაუდებელ მართვას.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ზიპრაზიდონის კლინიკური ადგილი იქმნება ეფექტიანობის, მეტაბოლური პროფილის, კარდიული უსაფრთხოებისა და რეალური მიღების ერთობლიობით.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  <a:p>
            <a:endParaRPr/>
          </a:p>
          <a:p>
            <a:r>
              <a:t>[4] Gandelman et al. კვების გავლენა შეწოვაზე. 2009</a:t>
            </a:r>
          </a:p>
          <a:p>
            <a:r>
              <a:t>https://pubmed.ncbi.nlm.nih.gov/19026256/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სრული მითითებები და პირდაპირი ბმულები ხელმისაწვდომია ამ სლაიდსა და შესაბამისი თემების მომხსენებლის შენიშვნებში.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  <a:p>
            <a:endParaRPr/>
          </a:p>
          <a:p>
            <a:r>
              <a:t>[3] Breier et al. Olanzapine versus ziprasidone. 2005</a:t>
            </a:r>
          </a:p>
          <a:p>
            <a:r>
              <a:t>https://pubmed.ncbi.nlm.nih.gov/16199834/</a:t>
            </a:r>
          </a:p>
          <a:p>
            <a:endParaRPr/>
          </a:p>
          <a:p>
            <a:r>
              <a:t>[4] Gandelman et al. კვების გავლენა შეწოვაზე. 2009</a:t>
            </a:r>
          </a:p>
          <a:p>
            <a:r>
              <a:t>https://pubmed.ncbi.nlm.nih.gov/19026256/</a:t>
            </a:r>
          </a:p>
          <a:p>
            <a:endParaRPr/>
          </a:p>
          <a:p>
            <a:r>
              <a:t>[5] Lombardo et al. ბიპოლარული დეპრესიის კვლევები</a:t>
            </a:r>
          </a:p>
          <a:p>
            <a:r>
              <a:t>https://pubmed.ncbi.nlm.nih.gov/22722504/</a:t>
            </a:r>
          </a:p>
          <a:p>
            <a:endParaRPr/>
          </a:p>
          <a:p>
            <a:r>
              <a:t>[6] Strom et al. ZODIAC. 2011</a:t>
            </a:r>
          </a:p>
          <a:p>
            <a:r>
              <a:t>https://pubmed.ncbi.nlm.nih.gov/21041245/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კომბინაციის შეფასებისას მნიშვნელოვანია კვლევის ფაზა, პოპულაცია და უსაფრთხოების შეზღუდვები.</a:t>
            </a:r>
          </a:p>
          <a:p>
            <a:endParaRPr/>
          </a:p>
          <a:p>
            <a:r>
              <a:t>წყაროები</a:t>
            </a:r>
          </a:p>
          <a:p>
            <a:r>
              <a:t>[7] Bowden et al. შემანარჩუნებელი დამატებითი თერაპია. 2010</a:t>
            </a:r>
          </a:p>
          <a:p>
            <a:r>
              <a:t>https://pubmed.ncbi.nlm.nih.gov/20122373/</a:t>
            </a:r>
          </a:p>
          <a:p>
            <a:endParaRPr/>
          </a:p>
          <a:p>
            <a:r>
              <a:t>[8] Sachs et al. მწვავე მანიის დამატებითი თერაპია. 2012</a:t>
            </a:r>
          </a:p>
          <a:p>
            <a:r>
              <a:t>https://pubmed.ncbi.nlm.nih.gov/23218157/</a:t>
            </a:r>
          </a:p>
          <a:p>
            <a:endParaRPr/>
          </a:p>
          <a:p>
            <a:r>
              <a:t>[9] Papakostas et al. ესციტალოპრამის აუგმენტაცია. 2015</a:t>
            </a:r>
          </a:p>
          <a:p>
            <a:r>
              <a:t>https://pmc.ncbi.nlm.nih.gov/articles/PMC4843798/</a:t>
            </a:r>
          </a:p>
          <a:p>
            <a:endParaRPr/>
          </a:p>
          <a:p>
            <a:r>
              <a:t>[10] Ionescu et al. შფოთვითი დეპრესიის ანალიზი. 2016</a:t>
            </a:r>
          </a:p>
          <a:p>
            <a:r>
              <a:t>https://pubmed.ncbi.nlm.nih.gov/27306192/</a:t>
            </a:r>
          </a:p>
          <a:p>
            <a:endParaRPr/>
          </a:p>
          <a:p>
            <a:r>
              <a:t>[11] Keks et al. Antipsychotic switching tool</a:t>
            </a:r>
          </a:p>
          <a:p>
            <a:r>
              <a:t>https://australianprescriber.tg.org.au/articles/antipsychotic-switching-tool.html</a:t>
            </a:r>
          </a:p>
          <a:p>
            <a:endParaRPr/>
          </a:p>
          <a:p>
            <a:r>
              <a:t>[12] Girard et al. MIND-USA. NEJM. 2018</a:t>
            </a:r>
          </a:p>
          <a:p>
            <a:r>
              <a:t>https://pubmed.ncbi.nlm.nih.gov/30346242/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ონლაინ წყაროების საფუძველია 2026 წლის 19 ოქტომბერს გადამოწმებული ლექციის ბიბლიოგრაფია. კონკრეტული პროდუქტის ადგილობრივი ინსტრუქცია უპირატესია საერთაშორისო რეგისტრაციის განზოგადებაზე.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[13] Findling et al. პედიატრიული ბიპოლარული აშლილობა. 2013</a:t>
            </a:r>
          </a:p>
          <a:p>
            <a:r>
              <a:t>https://pubmed.ncbi.nlm.nih.gov/24111980/</a:t>
            </a:r>
          </a:p>
          <a:p>
            <a:endParaRPr/>
          </a:p>
          <a:p>
            <a:r>
              <a:t>[14] პედიატრიული მანიის განმეორებითი კვლევა. 2022</a:t>
            </a:r>
          </a:p>
          <a:p>
            <a:r>
              <a:t>https://pubmed.ncbi.nlm.nih.gov/35394365/</a:t>
            </a:r>
          </a:p>
          <a:p>
            <a:endParaRPr/>
          </a:p>
          <a:p>
            <a:r>
              <a:t>[15] Findling et al. მოზარდთა შიზოფრენია. 2013</a:t>
            </a:r>
          </a:p>
          <a:p>
            <a:r>
              <a:t>https://pubmed.ncbi.nlm.nih.gov/24111983/</a:t>
            </a:r>
          </a:p>
          <a:p>
            <a:endParaRPr/>
          </a:p>
          <a:p>
            <a:r>
              <a:t>[16] Dominick et al. აუტიზმთან დაკავშირებული გაღიზიანებადობა</a:t>
            </a:r>
          </a:p>
          <a:p>
            <a:r>
              <a:t>https://pubmed.ncbi.nlm.nih.gov/26091194/</a:t>
            </a:r>
          </a:p>
          <a:p>
            <a:endParaRPr/>
          </a:p>
          <a:p>
            <a:r>
              <a:t>[17] Yao et al. კომბინაციების მეტაანალიზი. 2025</a:t>
            </a:r>
          </a:p>
          <a:p>
            <a:r>
              <a:t>https://pubmed.ncbi.nlm.nih.gov/41431288/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სრული წყაროები მოცემულია ბმულებით. კვლევის დოზა დანიშვნის რეკომენდაციას არ უდრის.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[9] Papakostas et al. ესციტალოპრამის აუგმენტაცია. 2015</a:t>
            </a:r>
          </a:p>
          <a:p>
            <a:r>
              <a:t>https://pmc.ncbi.nlm.nih.gov/articles/PMC4843798/</a:t>
            </a:r>
          </a:p>
          <a:p>
            <a:endParaRPr/>
          </a:p>
          <a:p>
            <a:r>
              <a:t>[10] Ionescu et al. შფოთვითი დეპრესიის ანალიზი. 2016</a:t>
            </a:r>
          </a:p>
          <a:p>
            <a:r>
              <a:t>https://pubmed.ncbi.nlm.nih.gov/27306192/</a:t>
            </a:r>
          </a:p>
          <a:p>
            <a:endParaRPr/>
          </a:p>
          <a:p>
            <a:r>
              <a:t>[18] Zhu et al. პირველი ეპიზოდის შიზოფრენია. 2022</a:t>
            </a:r>
          </a:p>
          <a:p>
            <a:r>
              <a:t>https://pubmed.ncbi.nlm.nih.gov/35467271/</a:t>
            </a:r>
          </a:p>
          <a:p>
            <a:endParaRPr/>
          </a:p>
          <a:p>
            <a:r>
              <a:t>[19] Shi et al. რეზისტენტული შიზოფრენია. 2022</a:t>
            </a:r>
          </a:p>
          <a:p>
            <a:r>
              <a:t>https://pubmed.ncbi.nlm.nih.gov/35559243/</a:t>
            </a:r>
          </a:p>
          <a:p>
            <a:endParaRPr/>
          </a:p>
          <a:p>
            <a:r>
              <a:t>[20] სერტრალინის ოფიციალური ინსტრუქცია. QT-ის ურთიერთქმედებები</a:t>
            </a:r>
          </a:p>
          <a:p>
            <a:r>
              <a:t>https://dailymed.nlm.nih.gov/dailymed/getFile.cfm?setid=1b069fd8-26b9-459e-abfb-de28c012ddcb&amp;type=pdf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მეტაანალიზის შედეგების შეზღუდვები მოიცავს მოკლე ხანგრძლივობას, რეგიონულ კონცენტრაციას, დაბრმავების პრობლემებსა და ანგარიშგების შეუსაბამობებს.</a:t>
            </a:r>
          </a:p>
          <a:p>
            <a:endParaRPr/>
          </a:p>
          <a:p>
            <a:r>
              <a:t>წყაროები</a:t>
            </a:r>
          </a:p>
          <a:p>
            <a:r>
              <a:t>[1] GEODON სრული ინსტრუქცია</a:t>
            </a:r>
          </a:p>
          <a:p>
            <a:r>
              <a:t>https://labeling.pfizer.com/showlabeling.aspx?id=584</a:t>
            </a:r>
          </a:p>
          <a:p>
            <a:endParaRPr/>
          </a:p>
          <a:p>
            <a:r>
              <a:t>[2] AEMPS CIMA. Ziprasidona Aurovitas SmPC</a:t>
            </a:r>
          </a:p>
          <a:p>
            <a:r>
              <a:t>https://cima.aemps.es/cima/dochtml/ft/83772/FT_83772.html</a:t>
            </a:r>
          </a:p>
          <a:p>
            <a:endParaRPr/>
          </a:p>
          <a:p>
            <a:r>
              <a:t>[7] Bowden et al. შემანარჩუნებელი დამატებითი თერაპია. 2010</a:t>
            </a:r>
          </a:p>
          <a:p>
            <a:r>
              <a:t>https://pubmed.ncbi.nlm.nih.gov/20122373/</a:t>
            </a:r>
          </a:p>
          <a:p>
            <a:endParaRPr/>
          </a:p>
          <a:p>
            <a:r>
              <a:t>[8] Sachs et al. მწვავე მანიის დამატებითი თერაპია. 2012</a:t>
            </a:r>
          </a:p>
          <a:p>
            <a:r>
              <a:t>https://pubmed.ncbi.nlm.nih.gov/23218157/</a:t>
            </a:r>
          </a:p>
          <a:p>
            <a:endParaRPr/>
          </a:p>
          <a:p>
            <a:r>
              <a:t>[17] Yao et al. კომბინაციების მეტაანალიზი. 2025</a:t>
            </a:r>
          </a:p>
          <a:p>
            <a:r>
              <a:t>https://pubmed.ncbi.nlm.nih.gov/41431288/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000BE0A-66F7-4824-8960-8D696B591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238500"/>
            <a:ext cx="12192000" cy="12382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C351BF1A-BEB3-4370-8AA9-76B8F47454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4714875"/>
            <a:ext cx="10668000" cy="9525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E8FACB21-2AEF-4A32-968F-CBEE6397A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3571875"/>
            <a:ext cx="12192000" cy="1428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377E99F-C814-4E66-8B79-5ED4FA557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1D9C94D-8F79-43C7-A989-CBA41CDD8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EADED71B-BA9C-42FA-A9E1-6E837DC0EA1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096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5701D8D-25D5-447C-9D5B-6F0A6B77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666750"/>
            <a:ext cx="135255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BCD211B-84B2-41C4-BCE5-FDA577F04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381250"/>
            <a:ext cx="62865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pubmed.ncbi.nlm.nih.gov/21041245/" TargetMode="External"/><Relationship Id="rId3" Type="http://schemas.openxmlformats.org/officeDocument/2006/relationships/hyperlink" Target="https://labeling.pfizer.com/showlabeling.aspx?id=584" TargetMode="External"/><Relationship Id="rId7" Type="http://schemas.openxmlformats.org/officeDocument/2006/relationships/hyperlink" Target="https://pubmed.ncbi.nlm.nih.gov/22722504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19026256/" TargetMode="External"/><Relationship Id="rId5" Type="http://schemas.openxmlformats.org/officeDocument/2006/relationships/hyperlink" Target="https://pubmed.ncbi.nlm.nih.gov/16199834/" TargetMode="External"/><Relationship Id="rId4" Type="http://schemas.openxmlformats.org/officeDocument/2006/relationships/hyperlink" Target="https://cima.aemps.es/cima/dochtml/ft/83772/FT_83772.html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pubmed.ncbi.nlm.nih.gov/30346242/" TargetMode="External"/><Relationship Id="rId3" Type="http://schemas.openxmlformats.org/officeDocument/2006/relationships/hyperlink" Target="https://pubmed.ncbi.nlm.nih.gov/20122373/" TargetMode="External"/><Relationship Id="rId7" Type="http://schemas.openxmlformats.org/officeDocument/2006/relationships/hyperlink" Target="https://australianprescriber.tg.org.au/articles/antipsychotic-switching-tool.html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27306192/" TargetMode="External"/><Relationship Id="rId5" Type="http://schemas.openxmlformats.org/officeDocument/2006/relationships/hyperlink" Target="https://pmc.ncbi.nlm.nih.gov/articles/PMC4843798/" TargetMode="External"/><Relationship Id="rId4" Type="http://schemas.openxmlformats.org/officeDocument/2006/relationships/hyperlink" Target="https://pubmed.ncbi.nlm.nih.gov/23218157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24111980/" TargetMode="External"/><Relationship Id="rId7" Type="http://schemas.openxmlformats.org/officeDocument/2006/relationships/hyperlink" Target="https://pubmed.ncbi.nlm.nih.gov/41431288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26091194/" TargetMode="External"/><Relationship Id="rId5" Type="http://schemas.openxmlformats.org/officeDocument/2006/relationships/hyperlink" Target="https://pubmed.ncbi.nlm.nih.gov/24111983/" TargetMode="External"/><Relationship Id="rId4" Type="http://schemas.openxmlformats.org/officeDocument/2006/relationships/hyperlink" Target="https://pubmed.ncbi.nlm.nih.gov/35394365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4843798/" TargetMode="External"/><Relationship Id="rId7" Type="http://schemas.openxmlformats.org/officeDocument/2006/relationships/hyperlink" Target="https://dailymed.nlm.nih.gov/dailymed/getFile.cfm?setid=1b069fd8-26b9-459e-abfb-de28c012ddcb&amp;type=pdf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35559243/" TargetMode="External"/><Relationship Id="rId5" Type="http://schemas.openxmlformats.org/officeDocument/2006/relationships/hyperlink" Target="https://pubmed.ncbi.nlm.nih.gov/35467271/" TargetMode="External"/><Relationship Id="rId4" Type="http://schemas.openxmlformats.org/officeDocument/2006/relationships/hyperlink" Target="https://pubmed.ncbi.nlm.nih.gov/27306192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labeling.pfizer.com/showlabeling.aspx?id=584" TargetMode="External"/><Relationship Id="rId7" Type="http://schemas.openxmlformats.org/officeDocument/2006/relationships/hyperlink" Target="https://pubmed.ncbi.nlm.nih.gov/41431288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23218157/" TargetMode="External"/><Relationship Id="rId5" Type="http://schemas.openxmlformats.org/officeDocument/2006/relationships/hyperlink" Target="https://pubmed.ncbi.nlm.nih.gov/20122373/" TargetMode="External"/><Relationship Id="rId4" Type="http://schemas.openxmlformats.org/officeDocument/2006/relationships/hyperlink" Target="https://cima.aemps.es/cima/dochtml/ft/83772/FT_83772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561AEFC-E562-4C03-AA2C-A6856E43E6F3}"/>
              </a:ext>
            </a:extLst>
          </p:cNvPr>
          <p:cNvSpPr>
            <a:spLocks noGrp="1"/>
          </p:cNvSpPr>
          <p:nvPr/>
        </p:nvSpPr>
        <p:spPr>
          <a:xfrm>
            <a:off x="857250" y="1428750"/>
            <a:ext cx="133350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6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45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ზიპრა</a:t>
            </a:r>
            <a:r>
              <a:rPr lang="ka-GE" sz="64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ს</a:t>
            </a:r>
            <a:r>
              <a:rPr sz="645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იდონი</a:t>
            </a:r>
            <a:endParaRPr sz="645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36FEEF8D-BD11-45F4-8634-CDDD436B571D}"/>
              </a:ext>
            </a:extLst>
          </p:cNvPr>
          <p:cNvSpPr>
            <a:spLocks noGrp="1"/>
          </p:cNvSpPr>
          <p:nvPr/>
        </p:nvSpPr>
        <p:spPr>
          <a:xfrm>
            <a:off x="857250" y="2905125"/>
            <a:ext cx="13335000" cy="529294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050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ფსიქიატრიულ</a:t>
            </a:r>
            <a:r>
              <a:rPr sz="4050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4050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და</a:t>
            </a:r>
            <a:endParaRPr sz="4050" b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050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ნევროლოგიურ</a:t>
            </a:r>
            <a:r>
              <a:rPr sz="4050" b="0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4050" b="0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პრაქტიკაში</a:t>
            </a:r>
            <a:endParaRPr lang="ka-GE" sz="4050" b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lang="ka-GE" dirty="0"/>
          </a:p>
          <a:p>
            <a: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lang="ka-GE" sz="4050" b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ka-GE" sz="4000" b="0" dirty="0">
                <a:solidFill>
                  <a:srgbClr val="FFFFFF"/>
                </a:solidFill>
                <a:cs typeface="Times New Roman" panose="02020603050405020304" pitchFamily="18" charset="0"/>
              </a:rPr>
              <a:t>მომხსენებელი მარინა გეგელაშვილი</a:t>
            </a:r>
          </a:p>
          <a:p>
            <a: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ka-GE" sz="4000" dirty="0">
                <a:cs typeface="Times New Roman" panose="02020603050405020304" pitchFamily="18" charset="0"/>
              </a:rPr>
              <a:t>ილიას სახელმწიფო უნივერსიტეტი</a:t>
            </a:r>
          </a:p>
          <a:p>
            <a: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ka-GE" sz="4000" dirty="0">
                <a:cs typeface="Times New Roman" panose="02020603050405020304" pitchFamily="18" charset="0"/>
              </a:rPr>
              <a:t>ცენტრი „ფსიქეა“</a:t>
            </a:r>
          </a:p>
          <a:p>
            <a: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endParaRPr sz="4050" b="0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metadata">
            <a:extLst>
              <a:ext uri="{FF2B5EF4-FFF2-40B4-BE49-F238E27FC236}">
                <a16:creationId xmlns:a16="http://schemas.microsoft.com/office/drawing/2014/main" id="{F49B3681-7AB8-4CAB-8986-171D5157E740}"/>
              </a:ext>
            </a:extLst>
          </p:cNvPr>
          <p:cNvSpPr>
            <a:spLocks noGrp="1"/>
          </p:cNvSpPr>
          <p:nvPr/>
        </p:nvSpPr>
        <p:spPr>
          <a:xfrm>
            <a:off x="857250" y="6572250"/>
            <a:ext cx="13335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0">
                <a:solidFill>
                  <a:srgbClr val="A9CFD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 dirty="0" err="1">
                <a:solidFill>
                  <a:srgbClr val="A9CFD1"/>
                </a:solidFill>
                <a:latin typeface="DejaVu Sans"/>
                <a:ea typeface="DejaVu Sans"/>
                <a:cs typeface="DejaVu Sans"/>
              </a:rPr>
              <a:t>თბილისი</a:t>
            </a:r>
            <a:r>
              <a:rPr sz="2175" b="0" dirty="0">
                <a:solidFill>
                  <a:srgbClr val="A9CFD1"/>
                </a:solidFill>
                <a:latin typeface="DejaVu Sans"/>
                <a:ea typeface="DejaVu Sans"/>
                <a:cs typeface="DejaVu Sans"/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1404768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90320E77-A0CB-47EA-BE57-EF8090A2FDA1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ზიპრაზიდონის</a:t>
            </a:r>
            <a:r>
              <a:rPr sz="3300" b="1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კლინიკური</a:t>
            </a:r>
            <a:r>
              <a:rPr sz="3300" b="1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პროფილი</a:t>
            </a:r>
            <a:endParaRPr sz="3300" b="1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787881FB-1829-46C1-BAB4-7567CC920CD8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0C36D1DC-6CD1-4733-89BD-52936D62372F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 [3]</a:t>
            </a:r>
          </a:p>
        </p:txBody>
      </p:sp>
      <p:sp>
        <p:nvSpPr>
          <p:cNvPr id="4" name="left-heading">
            <a:extLst>
              <a:ext uri="{FF2B5EF4-FFF2-40B4-BE49-F238E27FC236}">
                <a16:creationId xmlns:a16="http://schemas.microsoft.com/office/drawing/2014/main" id="{8CD081E5-1016-4140-A13F-F003F7E20752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შესაძლო სარგებელი</a:t>
            </a:r>
          </a:p>
        </p:txBody>
      </p:sp>
      <p:sp>
        <p:nvSpPr>
          <p:cNvPr id="5" name="right-heading">
            <a:extLst>
              <a:ext uri="{FF2B5EF4-FFF2-40B4-BE49-F238E27FC236}">
                <a16:creationId xmlns:a16="http://schemas.microsoft.com/office/drawing/2014/main" id="{DCDE54E4-F8A0-475C-A840-713380C1A30C}"/>
              </a:ext>
            </a:extLst>
          </p:cNvPr>
          <p:cNvSpPr>
            <a:spLocks noGrp="1"/>
          </p:cNvSpPr>
          <p:nvPr/>
        </p:nvSpPr>
        <p:spPr>
          <a:xfrm>
            <a:off x="8001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არჩევანის პირობები</a:t>
            </a:r>
          </a:p>
        </p:txBody>
      </p:sp>
      <p:sp>
        <p:nvSpPr>
          <p:cNvPr id="6" name="left-0">
            <a:extLst>
              <a:ext uri="{FF2B5EF4-FFF2-40B4-BE49-F238E27FC236}">
                <a16:creationId xmlns:a16="http://schemas.microsoft.com/office/drawing/2014/main" id="{F95F8BAD-F784-4618-9463-32F9ADE1314F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ანტიფსიქოზური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ანტიმანიური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ეფექტი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left-1">
            <a:extLst>
              <a:ext uri="{FF2B5EF4-FFF2-40B4-BE49-F238E27FC236}">
                <a16:creationId xmlns:a16="http://schemas.microsoft.com/office/drawing/2014/main" id="{6FEAE0D3-6EA1-4A0E-BADC-9672C936D65E}"/>
              </a:ext>
            </a:extLst>
          </p:cNvPr>
          <p:cNvSpPr>
            <a:spLocks noGrp="1"/>
          </p:cNvSpPr>
          <p:nvPr/>
        </p:nvSpPr>
        <p:spPr>
          <a:xfrm>
            <a:off x="762000" y="4238625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წონასა და მეტაბოლურ მაჩვენებლებზე შედარებით მცირე საშუალო გავლენა</a:t>
            </a:r>
          </a:p>
        </p:txBody>
      </p:sp>
      <p:sp>
        <p:nvSpPr>
          <p:cNvPr id="8" name="left-2">
            <a:extLst>
              <a:ext uri="{FF2B5EF4-FFF2-40B4-BE49-F238E27FC236}">
                <a16:creationId xmlns:a16="http://schemas.microsoft.com/office/drawing/2014/main" id="{D66C1346-EA11-4FAE-86CB-FB5DC5BBB93D}"/>
              </a:ext>
            </a:extLst>
          </p:cNvPr>
          <p:cNvSpPr>
            <a:spLocks noGrp="1"/>
          </p:cNvSpPr>
          <p:nvPr/>
        </p:nvSpPr>
        <p:spPr>
          <a:xfrm>
            <a:off x="762000" y="5524500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მნიშვნელოვანი პირდაპირი ანტიქოლინერგული ტვირთი პრაქტიკულად არ აქვს</a:t>
            </a:r>
          </a:p>
        </p:txBody>
      </p:sp>
      <p:sp>
        <p:nvSpPr>
          <p:cNvPr id="9" name="right-0">
            <a:extLst>
              <a:ext uri="{FF2B5EF4-FFF2-40B4-BE49-F238E27FC236}">
                <a16:creationId xmlns:a16="http://schemas.microsoft.com/office/drawing/2014/main" id="{BC46CBEB-6CE0-4B8A-B784-15D2FD2439C9}"/>
              </a:ext>
            </a:extLst>
          </p:cNvPr>
          <p:cNvSpPr>
            <a:spLocks noGrp="1"/>
          </p:cNvSpPr>
          <p:nvPr/>
        </p:nvSpPr>
        <p:spPr>
          <a:xfrm>
            <a:off x="8001000" y="2952750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QT-ისა და თანმხლები მკურნალობის შეფასება</a:t>
            </a:r>
          </a:p>
        </p:txBody>
      </p:sp>
      <p:sp>
        <p:nvSpPr>
          <p:cNvPr id="10" name="right-1">
            <a:extLst>
              <a:ext uri="{FF2B5EF4-FFF2-40B4-BE49-F238E27FC236}">
                <a16:creationId xmlns:a16="http://schemas.microsoft.com/office/drawing/2014/main" id="{962B3596-F5C4-47E5-859E-7E2F2D72D3D1}"/>
              </a:ext>
            </a:extLst>
          </p:cNvPr>
          <p:cNvSpPr>
            <a:spLocks noGrp="1"/>
          </p:cNvSpPr>
          <p:nvPr/>
        </p:nvSpPr>
        <p:spPr>
          <a:xfrm>
            <a:off x="8001000" y="4238625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დღეში ორი დოზა საკმარის საკვებთან</a:t>
            </a:r>
          </a:p>
        </p:txBody>
      </p:sp>
      <p:sp>
        <p:nvSpPr>
          <p:cNvPr id="11" name="right-2">
            <a:extLst>
              <a:ext uri="{FF2B5EF4-FFF2-40B4-BE49-F238E27FC236}">
                <a16:creationId xmlns:a16="http://schemas.microsoft.com/office/drawing/2014/main" id="{4728EBBE-AA70-4ECF-930C-DA49FDD2C3AB}"/>
              </a:ext>
            </a:extLst>
          </p:cNvPr>
          <p:cNvSpPr>
            <a:spLocks noGrp="1"/>
          </p:cNvSpPr>
          <p:nvPr/>
        </p:nvSpPr>
        <p:spPr>
          <a:xfrm>
            <a:off x="8001000" y="5524500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აკათიზიისა და სხვა მოტორული მოვლენების მონიტორინგი</a:t>
            </a:r>
          </a:p>
        </p:txBody>
      </p:sp>
      <p:sp>
        <p:nvSpPr>
          <p:cNvPr id="12" name="key-note">
            <a:extLst>
              <a:ext uri="{FF2B5EF4-FFF2-40B4-BE49-F238E27FC236}">
                <a16:creationId xmlns:a16="http://schemas.microsoft.com/office/drawing/2014/main" id="{D226EA75-C17D-48EC-9BA0-14BE730601DB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არჩევანი ეფუძნება ეფექტიანობის, ამტანობისა და ყოველდღიური რეჟიმის ერთობლივ შეფასებას</a:t>
            </a:r>
          </a:p>
        </p:txBody>
      </p:sp>
    </p:spTree>
    <p:extLst>
      <p:ext uri="{BB962C8B-B14F-4D97-AF65-F5344CB8AC3E}">
        <p14:creationId xmlns:p14="http://schemas.microsoft.com/office/powerpoint/2010/main" val="745863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">
            <a:extLst>
              <a:ext uri="{FF2B5EF4-FFF2-40B4-BE49-F238E27FC236}">
                <a16:creationId xmlns:a16="http://schemas.microsoft.com/office/drawing/2014/main" id="{9C89013E-698B-4735-8037-55D45CFC2957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138684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Ziprasidone Receptor Profile</a:t>
            </a:r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AB115AB6-F73F-4931-A7B9-E93A17E58170}"/>
              </a:ext>
            </a:extLst>
          </p:cNvPr>
          <p:cNvSpPr>
            <a:spLocks noGrp="1"/>
          </p:cNvSpPr>
          <p:nvPr/>
        </p:nvSpPr>
        <p:spPr>
          <a:xfrm>
            <a:off x="685800" y="1066800"/>
            <a:ext cx="138684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675"/>
                </a:solidFill>
                <a:latin typeface="DejaVu Sans"/>
                <a:ea typeface="DejaVu Sans"/>
                <a:cs typeface="DejaVu Sans"/>
              </a:rPr>
              <a:t>A multimodal pharmacological profile</a:t>
            </a:r>
          </a:p>
        </p:txBody>
      </p:sp>
      <p:sp>
        <p:nvSpPr>
          <p:cNvPr id="3" name="spoke-5ht1a">
            <a:extLst>
              <a:ext uri="{FF2B5EF4-FFF2-40B4-BE49-F238E27FC236}">
                <a16:creationId xmlns:a16="http://schemas.microsoft.com/office/drawing/2014/main" id="{07110F29-E4E2-46E5-A138-570AACC5D8AA}"/>
              </a:ext>
            </a:extLst>
          </p:cNvPr>
          <p:cNvSpPr>
            <a:spLocks noGrp="1"/>
          </p:cNvSpPr>
          <p:nvPr/>
        </p:nvSpPr>
        <p:spPr>
          <a:xfrm>
            <a:off x="4038600" y="1762125"/>
            <a:ext cx="781050" cy="2190750"/>
          </a:xfrm>
          <a:prstGeom prst="roundRect">
            <a:avLst>
              <a:gd name="adj" fmla="val 21951"/>
            </a:avLst>
          </a:prstGeom>
          <a:solidFill>
            <a:srgbClr val="0E8F82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4" name="spoke-alpha1">
            <a:extLst>
              <a:ext uri="{FF2B5EF4-FFF2-40B4-BE49-F238E27FC236}">
                <a16:creationId xmlns:a16="http://schemas.microsoft.com/office/drawing/2014/main" id="{B612F785-671D-4C2D-BCE2-1646FBE310C2}"/>
              </a:ext>
            </a:extLst>
          </p:cNvPr>
          <p:cNvSpPr>
            <a:spLocks noGrp="1"/>
          </p:cNvSpPr>
          <p:nvPr/>
        </p:nvSpPr>
        <p:spPr>
          <a:xfrm rot="2280000">
            <a:off x="5562600" y="2095500"/>
            <a:ext cx="685800" cy="2095500"/>
          </a:xfrm>
          <a:prstGeom prst="roundRect">
            <a:avLst>
              <a:gd name="adj" fmla="val 25000"/>
            </a:avLst>
          </a:prstGeom>
          <a:solidFill>
            <a:srgbClr val="7B8794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5" name="spoke-sert">
            <a:extLst>
              <a:ext uri="{FF2B5EF4-FFF2-40B4-BE49-F238E27FC236}">
                <a16:creationId xmlns:a16="http://schemas.microsoft.com/office/drawing/2014/main" id="{AD5ED6A3-4648-465D-9513-9D27535B5EDC}"/>
              </a:ext>
            </a:extLst>
          </p:cNvPr>
          <p:cNvSpPr>
            <a:spLocks noGrp="1"/>
          </p:cNvSpPr>
          <p:nvPr/>
        </p:nvSpPr>
        <p:spPr>
          <a:xfrm>
            <a:off x="6096000" y="2857500"/>
            <a:ext cx="2333625" cy="647700"/>
          </a:xfrm>
          <a:prstGeom prst="roundRect">
            <a:avLst>
              <a:gd name="adj" fmla="val 26471"/>
            </a:avLst>
          </a:prstGeom>
          <a:solidFill>
            <a:srgbClr val="D88A23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6" name="spoke-net">
            <a:extLst>
              <a:ext uri="{FF2B5EF4-FFF2-40B4-BE49-F238E27FC236}">
                <a16:creationId xmlns:a16="http://schemas.microsoft.com/office/drawing/2014/main" id="{AB39C58F-4B39-4E5A-A59C-26BDDC32D738}"/>
              </a:ext>
            </a:extLst>
          </p:cNvPr>
          <p:cNvSpPr>
            <a:spLocks noGrp="1"/>
          </p:cNvSpPr>
          <p:nvPr/>
        </p:nvSpPr>
        <p:spPr>
          <a:xfrm>
            <a:off x="6191250" y="3905250"/>
            <a:ext cx="2381250" cy="647700"/>
          </a:xfrm>
          <a:prstGeom prst="roundRect">
            <a:avLst>
              <a:gd name="adj" fmla="val 26471"/>
            </a:avLst>
          </a:prstGeom>
          <a:solidFill>
            <a:srgbClr val="D88A23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7" name="spoke-d2">
            <a:extLst>
              <a:ext uri="{FF2B5EF4-FFF2-40B4-BE49-F238E27FC236}">
                <a16:creationId xmlns:a16="http://schemas.microsoft.com/office/drawing/2014/main" id="{FAF64841-6B27-47A6-9412-B6C5A821B49E}"/>
              </a:ext>
            </a:extLst>
          </p:cNvPr>
          <p:cNvSpPr>
            <a:spLocks noGrp="1"/>
          </p:cNvSpPr>
          <p:nvPr/>
        </p:nvSpPr>
        <p:spPr>
          <a:xfrm rot="1680000">
            <a:off x="5715000" y="4953000"/>
            <a:ext cx="2428875" cy="781050"/>
          </a:xfrm>
          <a:prstGeom prst="roundRect">
            <a:avLst>
              <a:gd name="adj" fmla="val 21951"/>
            </a:avLst>
          </a:prstGeom>
          <a:solidFill>
            <a:srgbClr val="205B78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8" name="spoke-d3">
            <a:extLst>
              <a:ext uri="{FF2B5EF4-FFF2-40B4-BE49-F238E27FC236}">
                <a16:creationId xmlns:a16="http://schemas.microsoft.com/office/drawing/2014/main" id="{D0745EFC-7CD4-4285-8496-E019DC71CCA8}"/>
              </a:ext>
            </a:extLst>
          </p:cNvPr>
          <p:cNvSpPr>
            <a:spLocks noGrp="1"/>
          </p:cNvSpPr>
          <p:nvPr/>
        </p:nvSpPr>
        <p:spPr>
          <a:xfrm>
            <a:off x="4762500" y="5381625"/>
            <a:ext cx="762000" cy="2143125"/>
          </a:xfrm>
          <a:prstGeom prst="roundRect">
            <a:avLst>
              <a:gd name="adj" fmla="val 22500"/>
            </a:avLst>
          </a:prstGeom>
          <a:solidFill>
            <a:srgbClr val="7B8794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9" name="spoke-h1">
            <a:extLst>
              <a:ext uri="{FF2B5EF4-FFF2-40B4-BE49-F238E27FC236}">
                <a16:creationId xmlns:a16="http://schemas.microsoft.com/office/drawing/2014/main" id="{1157B373-A9A2-4FDF-BC2A-DDA1363A6280}"/>
              </a:ext>
            </a:extLst>
          </p:cNvPr>
          <p:cNvSpPr>
            <a:spLocks noGrp="1"/>
          </p:cNvSpPr>
          <p:nvPr/>
        </p:nvSpPr>
        <p:spPr>
          <a:xfrm>
            <a:off x="3333750" y="5381625"/>
            <a:ext cx="742950" cy="2143125"/>
          </a:xfrm>
          <a:prstGeom prst="roundRect">
            <a:avLst>
              <a:gd name="adj" fmla="val 23077"/>
            </a:avLst>
          </a:prstGeom>
          <a:solidFill>
            <a:srgbClr val="7B8794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10" name="spoke-5ht2c">
            <a:extLst>
              <a:ext uri="{FF2B5EF4-FFF2-40B4-BE49-F238E27FC236}">
                <a16:creationId xmlns:a16="http://schemas.microsoft.com/office/drawing/2014/main" id="{6162B8D5-9BC9-4CC3-9A84-3A54123783FB}"/>
              </a:ext>
            </a:extLst>
          </p:cNvPr>
          <p:cNvSpPr>
            <a:spLocks noGrp="1"/>
          </p:cNvSpPr>
          <p:nvPr/>
        </p:nvSpPr>
        <p:spPr>
          <a:xfrm rot="-480000">
            <a:off x="904875" y="4953000"/>
            <a:ext cx="2381250" cy="704850"/>
          </a:xfrm>
          <a:prstGeom prst="roundRect">
            <a:avLst>
              <a:gd name="adj" fmla="val 24324"/>
            </a:avLst>
          </a:prstGeom>
          <a:solidFill>
            <a:srgbClr val="7B8794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11" name="spoke-5ht1d">
            <a:extLst>
              <a:ext uri="{FF2B5EF4-FFF2-40B4-BE49-F238E27FC236}">
                <a16:creationId xmlns:a16="http://schemas.microsoft.com/office/drawing/2014/main" id="{FD2A9FBE-5402-4706-9B53-18C181462804}"/>
              </a:ext>
            </a:extLst>
          </p:cNvPr>
          <p:cNvSpPr>
            <a:spLocks noGrp="1"/>
          </p:cNvSpPr>
          <p:nvPr/>
        </p:nvSpPr>
        <p:spPr>
          <a:xfrm>
            <a:off x="619125" y="3733800"/>
            <a:ext cx="2571750" cy="685800"/>
          </a:xfrm>
          <a:prstGeom prst="roundRect">
            <a:avLst>
              <a:gd name="adj" fmla="val 25000"/>
            </a:avLst>
          </a:prstGeom>
          <a:solidFill>
            <a:srgbClr val="205B78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12" name="spoke-5ht2a">
            <a:extLst>
              <a:ext uri="{FF2B5EF4-FFF2-40B4-BE49-F238E27FC236}">
                <a16:creationId xmlns:a16="http://schemas.microsoft.com/office/drawing/2014/main" id="{43DFAD91-B59A-4534-9CA7-D517913E6415}"/>
              </a:ext>
            </a:extLst>
          </p:cNvPr>
          <p:cNvSpPr>
            <a:spLocks noGrp="1"/>
          </p:cNvSpPr>
          <p:nvPr/>
        </p:nvSpPr>
        <p:spPr>
          <a:xfrm rot="-1500000">
            <a:off x="1000125" y="2428875"/>
            <a:ext cx="2476500" cy="742950"/>
          </a:xfrm>
          <a:prstGeom prst="roundRect">
            <a:avLst>
              <a:gd name="adj" fmla="val 23077"/>
            </a:avLst>
          </a:prstGeom>
          <a:solidFill>
            <a:srgbClr val="205B78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13" name="node-5ht1a">
            <a:extLst>
              <a:ext uri="{FF2B5EF4-FFF2-40B4-BE49-F238E27FC236}">
                <a16:creationId xmlns:a16="http://schemas.microsoft.com/office/drawing/2014/main" id="{B27DC4CD-AF20-463A-9B92-E7F9C36D5956}"/>
              </a:ext>
            </a:extLst>
          </p:cNvPr>
          <p:cNvSpPr>
            <a:spLocks noGrp="1"/>
          </p:cNvSpPr>
          <p:nvPr/>
        </p:nvSpPr>
        <p:spPr>
          <a:xfrm>
            <a:off x="3657600" y="1571625"/>
            <a:ext cx="1571625" cy="742950"/>
          </a:xfrm>
          <a:prstGeom prst="roundRect">
            <a:avLst>
              <a:gd name="adj" fmla="val 28205"/>
            </a:avLst>
          </a:prstGeom>
          <a:solidFill>
            <a:srgbClr val="0E8F82"/>
          </a:solidFill>
          <a:ln w="1905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wrap="square" lIns="47625" tIns="47625" rIns="47625" bIns="47625" anchor="ctr">
            <a:noAutofit/>
          </a:bodyPr>
          <a:lstStyle>
            <a:def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5-HT₁A</a:t>
            </a:r>
          </a:p>
        </p:txBody>
      </p:sp>
      <p:sp>
        <p:nvSpPr>
          <p:cNvPr id="14" name="node-alpha1">
            <a:extLst>
              <a:ext uri="{FF2B5EF4-FFF2-40B4-BE49-F238E27FC236}">
                <a16:creationId xmlns:a16="http://schemas.microsoft.com/office/drawing/2014/main" id="{AF6B11D1-8DD7-48DE-A501-161F370500D7}"/>
              </a:ext>
            </a:extLst>
          </p:cNvPr>
          <p:cNvSpPr>
            <a:spLocks noGrp="1"/>
          </p:cNvSpPr>
          <p:nvPr/>
        </p:nvSpPr>
        <p:spPr>
          <a:xfrm>
            <a:off x="6191250" y="1809750"/>
            <a:ext cx="1095375" cy="685800"/>
          </a:xfrm>
          <a:prstGeom prst="roundRect">
            <a:avLst>
              <a:gd name="adj" fmla="val 30556"/>
            </a:avLst>
          </a:prstGeom>
          <a:solidFill>
            <a:srgbClr val="7B8794"/>
          </a:solidFill>
          <a:ln w="1905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wrap="square" lIns="47625" tIns="47625" rIns="47625" bIns="47625" anchor="ctr">
            <a:noAutofit/>
          </a:bodyPr>
          <a:lstStyle>
            <a:def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α₁</a:t>
            </a:r>
          </a:p>
        </p:txBody>
      </p:sp>
      <p:sp>
        <p:nvSpPr>
          <p:cNvPr id="15" name="node-sert">
            <a:extLst>
              <a:ext uri="{FF2B5EF4-FFF2-40B4-BE49-F238E27FC236}">
                <a16:creationId xmlns:a16="http://schemas.microsoft.com/office/drawing/2014/main" id="{12C49C5B-22DD-462F-8845-69FCFFD27617}"/>
              </a:ext>
            </a:extLst>
          </p:cNvPr>
          <p:cNvSpPr>
            <a:spLocks noGrp="1"/>
          </p:cNvSpPr>
          <p:nvPr/>
        </p:nvSpPr>
        <p:spPr>
          <a:xfrm>
            <a:off x="7191375" y="2647950"/>
            <a:ext cx="1524000" cy="666750"/>
          </a:xfrm>
          <a:prstGeom prst="roundRect">
            <a:avLst>
              <a:gd name="adj" fmla="val 31429"/>
            </a:avLst>
          </a:prstGeom>
          <a:solidFill>
            <a:srgbClr val="D88A23"/>
          </a:solidFill>
          <a:ln w="1905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wrap="square" lIns="47625" tIns="47625" rIns="47625" bIns="47625" anchor="ctr">
            <a:noAutofit/>
          </a:bodyPr>
          <a:lstStyle>
            <a:def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SERT</a:t>
            </a:r>
          </a:p>
        </p:txBody>
      </p:sp>
      <p:sp>
        <p:nvSpPr>
          <p:cNvPr id="16" name="node-net">
            <a:extLst>
              <a:ext uri="{FF2B5EF4-FFF2-40B4-BE49-F238E27FC236}">
                <a16:creationId xmlns:a16="http://schemas.microsoft.com/office/drawing/2014/main" id="{0EC539B0-0A7A-45AD-A215-8DEB1E00F96D}"/>
              </a:ext>
            </a:extLst>
          </p:cNvPr>
          <p:cNvSpPr>
            <a:spLocks noGrp="1"/>
          </p:cNvSpPr>
          <p:nvPr/>
        </p:nvSpPr>
        <p:spPr>
          <a:xfrm>
            <a:off x="7381875" y="3829050"/>
            <a:ext cx="1428750" cy="666750"/>
          </a:xfrm>
          <a:prstGeom prst="roundRect">
            <a:avLst>
              <a:gd name="adj" fmla="val 31429"/>
            </a:avLst>
          </a:prstGeom>
          <a:solidFill>
            <a:srgbClr val="D88A23"/>
          </a:solidFill>
          <a:ln w="1905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wrap="square" lIns="47625" tIns="47625" rIns="47625" bIns="47625" anchor="ctr">
            <a:noAutofit/>
          </a:bodyPr>
          <a:lstStyle>
            <a:def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NET</a:t>
            </a:r>
          </a:p>
        </p:txBody>
      </p:sp>
      <p:sp>
        <p:nvSpPr>
          <p:cNvPr id="17" name="node-d2">
            <a:extLst>
              <a:ext uri="{FF2B5EF4-FFF2-40B4-BE49-F238E27FC236}">
                <a16:creationId xmlns:a16="http://schemas.microsoft.com/office/drawing/2014/main" id="{D4774A25-A795-4123-B284-74A86A0D9855}"/>
              </a:ext>
            </a:extLst>
          </p:cNvPr>
          <p:cNvSpPr>
            <a:spLocks noGrp="1"/>
          </p:cNvSpPr>
          <p:nvPr/>
        </p:nvSpPr>
        <p:spPr>
          <a:xfrm>
            <a:off x="7096125" y="5695950"/>
            <a:ext cx="1190625" cy="704850"/>
          </a:xfrm>
          <a:prstGeom prst="roundRect">
            <a:avLst>
              <a:gd name="adj" fmla="val 29730"/>
            </a:avLst>
          </a:prstGeom>
          <a:solidFill>
            <a:srgbClr val="205B78"/>
          </a:solidFill>
          <a:ln w="1905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wrap="square" lIns="47625" tIns="47625" rIns="47625" bIns="47625" anchor="ctr">
            <a:noAutofit/>
          </a:bodyPr>
          <a:lstStyle>
            <a:def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D₂</a:t>
            </a:r>
          </a:p>
        </p:txBody>
      </p:sp>
      <p:sp>
        <p:nvSpPr>
          <p:cNvPr id="18" name="node-d3">
            <a:extLst>
              <a:ext uri="{FF2B5EF4-FFF2-40B4-BE49-F238E27FC236}">
                <a16:creationId xmlns:a16="http://schemas.microsoft.com/office/drawing/2014/main" id="{572BA636-173C-45C8-9B6F-E4CD1D9385E6}"/>
              </a:ext>
            </a:extLst>
          </p:cNvPr>
          <p:cNvSpPr>
            <a:spLocks noGrp="1"/>
          </p:cNvSpPr>
          <p:nvPr/>
        </p:nvSpPr>
        <p:spPr>
          <a:xfrm>
            <a:off x="4619625" y="6715125"/>
            <a:ext cx="1190625" cy="666750"/>
          </a:xfrm>
          <a:prstGeom prst="roundRect">
            <a:avLst>
              <a:gd name="adj" fmla="val 31429"/>
            </a:avLst>
          </a:prstGeom>
          <a:solidFill>
            <a:srgbClr val="7B8794"/>
          </a:solidFill>
          <a:ln w="1905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wrap="square" lIns="47625" tIns="47625" rIns="47625" bIns="47625" anchor="ctr">
            <a:noAutofit/>
          </a:bodyPr>
          <a:lstStyle>
            <a:def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D₃</a:t>
            </a:r>
          </a:p>
        </p:txBody>
      </p:sp>
      <p:sp>
        <p:nvSpPr>
          <p:cNvPr id="19" name="node-h1">
            <a:extLst>
              <a:ext uri="{FF2B5EF4-FFF2-40B4-BE49-F238E27FC236}">
                <a16:creationId xmlns:a16="http://schemas.microsoft.com/office/drawing/2014/main" id="{2EDF4B6D-72C1-4DAD-B89B-969B1B733020}"/>
              </a:ext>
            </a:extLst>
          </p:cNvPr>
          <p:cNvSpPr>
            <a:spLocks noGrp="1"/>
          </p:cNvSpPr>
          <p:nvPr/>
        </p:nvSpPr>
        <p:spPr>
          <a:xfrm>
            <a:off x="2905125" y="6715125"/>
            <a:ext cx="1190625" cy="666750"/>
          </a:xfrm>
          <a:prstGeom prst="roundRect">
            <a:avLst>
              <a:gd name="adj" fmla="val 31429"/>
            </a:avLst>
          </a:prstGeom>
          <a:solidFill>
            <a:srgbClr val="7B8794"/>
          </a:solidFill>
          <a:ln w="1905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wrap="square" lIns="47625" tIns="47625" rIns="47625" bIns="47625" anchor="ctr">
            <a:noAutofit/>
          </a:bodyPr>
          <a:lstStyle>
            <a:def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H₁</a:t>
            </a:r>
          </a:p>
        </p:txBody>
      </p:sp>
      <p:sp>
        <p:nvSpPr>
          <p:cNvPr id="20" name="node-5ht2c">
            <a:extLst>
              <a:ext uri="{FF2B5EF4-FFF2-40B4-BE49-F238E27FC236}">
                <a16:creationId xmlns:a16="http://schemas.microsoft.com/office/drawing/2014/main" id="{40B38028-63CC-445B-9D00-C7D4F1906672}"/>
              </a:ext>
            </a:extLst>
          </p:cNvPr>
          <p:cNvSpPr>
            <a:spLocks noGrp="1"/>
          </p:cNvSpPr>
          <p:nvPr/>
        </p:nvSpPr>
        <p:spPr>
          <a:xfrm>
            <a:off x="742950" y="5476875"/>
            <a:ext cx="1714500" cy="723900"/>
          </a:xfrm>
          <a:prstGeom prst="roundRect">
            <a:avLst>
              <a:gd name="adj" fmla="val 28947"/>
            </a:avLst>
          </a:prstGeom>
          <a:solidFill>
            <a:srgbClr val="7B8794"/>
          </a:solidFill>
          <a:ln w="1905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wrap="square" lIns="47625" tIns="47625" rIns="47625" bIns="47625" anchor="ctr">
            <a:noAutofit/>
          </a:bodyPr>
          <a:lstStyle>
            <a:def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5-HT₂C</a:t>
            </a:r>
          </a:p>
        </p:txBody>
      </p:sp>
      <p:sp>
        <p:nvSpPr>
          <p:cNvPr id="21" name="node-5ht1d">
            <a:extLst>
              <a:ext uri="{FF2B5EF4-FFF2-40B4-BE49-F238E27FC236}">
                <a16:creationId xmlns:a16="http://schemas.microsoft.com/office/drawing/2014/main" id="{D59BDDC9-DE2A-422A-AFC5-7464E74F93FE}"/>
              </a:ext>
            </a:extLst>
          </p:cNvPr>
          <p:cNvSpPr>
            <a:spLocks noGrp="1"/>
          </p:cNvSpPr>
          <p:nvPr/>
        </p:nvSpPr>
        <p:spPr>
          <a:xfrm>
            <a:off x="457200" y="3714750"/>
            <a:ext cx="1762125" cy="723900"/>
          </a:xfrm>
          <a:prstGeom prst="roundRect">
            <a:avLst>
              <a:gd name="adj" fmla="val 28947"/>
            </a:avLst>
          </a:prstGeom>
          <a:solidFill>
            <a:srgbClr val="205B78"/>
          </a:solidFill>
          <a:ln w="1905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wrap="square" lIns="47625" tIns="47625" rIns="47625" bIns="47625" anchor="ctr">
            <a:noAutofit/>
          </a:bodyPr>
          <a:lstStyle>
            <a:def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5-HT₁D</a:t>
            </a:r>
          </a:p>
        </p:txBody>
      </p:sp>
      <p:sp>
        <p:nvSpPr>
          <p:cNvPr id="22" name="node-5ht2a">
            <a:extLst>
              <a:ext uri="{FF2B5EF4-FFF2-40B4-BE49-F238E27FC236}">
                <a16:creationId xmlns:a16="http://schemas.microsoft.com/office/drawing/2014/main" id="{3A5AC3DA-FFB6-4348-A040-D882547AA32A}"/>
              </a:ext>
            </a:extLst>
          </p:cNvPr>
          <p:cNvSpPr>
            <a:spLocks noGrp="1"/>
          </p:cNvSpPr>
          <p:nvPr/>
        </p:nvSpPr>
        <p:spPr>
          <a:xfrm>
            <a:off x="876300" y="2143125"/>
            <a:ext cx="1809750" cy="742950"/>
          </a:xfrm>
          <a:prstGeom prst="roundRect">
            <a:avLst>
              <a:gd name="adj" fmla="val 28205"/>
            </a:avLst>
          </a:prstGeom>
          <a:solidFill>
            <a:srgbClr val="205B78"/>
          </a:solidFill>
          <a:ln w="19050">
            <a:solidFill>
              <a:srgbClr val="FFFF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 wrap="square" lIns="47625" tIns="47625" rIns="47625" bIns="47625" anchor="ctr">
            <a:noAutofit/>
          </a:bodyPr>
          <a:lstStyle>
            <a:def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5-HT₂A</a:t>
            </a:r>
          </a:p>
        </p:txBody>
      </p:sp>
      <p:sp>
        <p:nvSpPr>
          <p:cNvPr id="23" name="ziprasidone-center">
            <a:extLst>
              <a:ext uri="{FF2B5EF4-FFF2-40B4-BE49-F238E27FC236}">
                <a16:creationId xmlns:a16="http://schemas.microsoft.com/office/drawing/2014/main" id="{C520F486-60AF-498E-976F-7C665818FB92}"/>
              </a:ext>
            </a:extLst>
          </p:cNvPr>
          <p:cNvSpPr>
            <a:spLocks noGrp="1"/>
          </p:cNvSpPr>
          <p:nvPr/>
        </p:nvSpPr>
        <p:spPr>
          <a:xfrm>
            <a:off x="2476500" y="2381250"/>
            <a:ext cx="4095750" cy="4095750"/>
          </a:xfrm>
          <a:prstGeom prst="ellipse">
            <a:avLst/>
          </a:prstGeom>
          <a:solidFill>
            <a:srgbClr val="142D3B"/>
          </a:solidFill>
          <a:ln w="47625">
            <a:solidFill>
              <a:srgbClr val="E2603B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  <p:txBody>
          <a:bodyPr wrap="square" lIns="171450" tIns="171450" rIns="171450" bIns="171450" anchor="ctr">
            <a:noAutofit/>
          </a:bodyPr>
          <a:lstStyle>
            <a:def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ZIPRASIDONE</a:t>
            </a:r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9D0802DD-1EB3-47B8-B9A2-897F10D6DA96}"/>
              </a:ext>
            </a:extLst>
          </p:cNvPr>
          <p:cNvSpPr>
            <a:spLocks noGrp="1"/>
          </p:cNvSpPr>
          <p:nvPr/>
        </p:nvSpPr>
        <p:spPr>
          <a:xfrm>
            <a:off x="9429750" y="1762125"/>
            <a:ext cx="0" cy="5429250"/>
          </a:xfrm>
          <a:prstGeom prst="line">
            <a:avLst/>
          </a:prstGeom>
          <a:noFill/>
          <a:ln w="19050">
            <a:solidFill>
              <a:srgbClr val="CAD5DC"/>
            </a:solidFill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25" name="legend-title">
            <a:extLst>
              <a:ext uri="{FF2B5EF4-FFF2-40B4-BE49-F238E27FC236}">
                <a16:creationId xmlns:a16="http://schemas.microsoft.com/office/drawing/2014/main" id="{E02936F3-2A28-4D76-B92D-7B56BCB1228F}"/>
              </a:ext>
            </a:extLst>
          </p:cNvPr>
          <p:cNvSpPr>
            <a:spLocks noGrp="1"/>
          </p:cNvSpPr>
          <p:nvPr/>
        </p:nvSpPr>
        <p:spPr>
          <a:xfrm>
            <a:off x="10048875" y="1771650"/>
            <a:ext cx="4476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Functional activity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4F0A63C-09F2-4019-8E3C-93761B7963B4}"/>
              </a:ext>
            </a:extLst>
          </p:cNvPr>
          <p:cNvSpPr>
            <a:spLocks noGrp="1"/>
          </p:cNvSpPr>
          <p:nvPr/>
        </p:nvSpPr>
        <p:spPr>
          <a:xfrm>
            <a:off x="10096500" y="2619375"/>
            <a:ext cx="209550" cy="209550"/>
          </a:xfrm>
          <a:prstGeom prst="ellipse">
            <a:avLst/>
          </a:prstGeom>
          <a:solidFill>
            <a:srgbClr val="205B78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27" name="legend-Antagonism">
            <a:extLst>
              <a:ext uri="{FF2B5EF4-FFF2-40B4-BE49-F238E27FC236}">
                <a16:creationId xmlns:a16="http://schemas.microsoft.com/office/drawing/2014/main" id="{7BF0488B-5CA3-4631-8C47-374DE3FDD0CE}"/>
              </a:ext>
            </a:extLst>
          </p:cNvPr>
          <p:cNvSpPr>
            <a:spLocks noGrp="1"/>
          </p:cNvSpPr>
          <p:nvPr/>
        </p:nvSpPr>
        <p:spPr>
          <a:xfrm>
            <a:off x="10477500" y="2543175"/>
            <a:ext cx="3905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Antagonism</a:t>
            </a:r>
          </a:p>
        </p:txBody>
      </p:sp>
      <p:sp>
        <p:nvSpPr>
          <p:cNvPr id="28" name="legend-detail-Antagonism">
            <a:extLst>
              <a:ext uri="{FF2B5EF4-FFF2-40B4-BE49-F238E27FC236}">
                <a16:creationId xmlns:a16="http://schemas.microsoft.com/office/drawing/2014/main" id="{A53C9083-D97D-40E1-932A-93E734A7DDB8}"/>
              </a:ext>
            </a:extLst>
          </p:cNvPr>
          <p:cNvSpPr>
            <a:spLocks noGrp="1"/>
          </p:cNvSpPr>
          <p:nvPr/>
        </p:nvSpPr>
        <p:spPr>
          <a:xfrm>
            <a:off x="10477500" y="2924175"/>
            <a:ext cx="390525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rPr>
              <a:t>D₂, 5-HT₂A and 5-HT₁D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05942A3-2407-4A65-A9C8-79B055F03427}"/>
              </a:ext>
            </a:extLst>
          </p:cNvPr>
          <p:cNvSpPr>
            <a:spLocks noGrp="1"/>
          </p:cNvSpPr>
          <p:nvPr/>
        </p:nvSpPr>
        <p:spPr>
          <a:xfrm>
            <a:off x="10096500" y="3667125"/>
            <a:ext cx="209550" cy="209550"/>
          </a:xfrm>
          <a:prstGeom prst="ellipse">
            <a:avLst/>
          </a:prstGeom>
          <a:solidFill>
            <a:srgbClr val="0E8F82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30" name="legend-Agonism">
            <a:extLst>
              <a:ext uri="{FF2B5EF4-FFF2-40B4-BE49-F238E27FC236}">
                <a16:creationId xmlns:a16="http://schemas.microsoft.com/office/drawing/2014/main" id="{76CAC464-3665-44C7-B6C3-ECADFA081383}"/>
              </a:ext>
            </a:extLst>
          </p:cNvPr>
          <p:cNvSpPr>
            <a:spLocks noGrp="1"/>
          </p:cNvSpPr>
          <p:nvPr/>
        </p:nvSpPr>
        <p:spPr>
          <a:xfrm>
            <a:off x="10477500" y="3590925"/>
            <a:ext cx="3905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Agonism</a:t>
            </a:r>
          </a:p>
        </p:txBody>
      </p:sp>
      <p:sp>
        <p:nvSpPr>
          <p:cNvPr id="31" name="legend-detail-Agonism">
            <a:extLst>
              <a:ext uri="{FF2B5EF4-FFF2-40B4-BE49-F238E27FC236}">
                <a16:creationId xmlns:a16="http://schemas.microsoft.com/office/drawing/2014/main" id="{CA4BEA8C-FB35-45FE-8B14-8943C19C0834}"/>
              </a:ext>
            </a:extLst>
          </p:cNvPr>
          <p:cNvSpPr>
            <a:spLocks noGrp="1"/>
          </p:cNvSpPr>
          <p:nvPr/>
        </p:nvSpPr>
        <p:spPr>
          <a:xfrm>
            <a:off x="10477500" y="3971925"/>
            <a:ext cx="390525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rPr>
              <a:t>5-HT₁A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E8AE7B4-ABDA-45F1-AEC4-3129FFEFC3D5}"/>
              </a:ext>
            </a:extLst>
          </p:cNvPr>
          <p:cNvSpPr>
            <a:spLocks noGrp="1"/>
          </p:cNvSpPr>
          <p:nvPr/>
        </p:nvSpPr>
        <p:spPr>
          <a:xfrm>
            <a:off x="10096500" y="4714875"/>
            <a:ext cx="209550" cy="209550"/>
          </a:xfrm>
          <a:prstGeom prst="ellipse">
            <a:avLst/>
          </a:prstGeom>
          <a:solidFill>
            <a:srgbClr val="D88A23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33" name="legend-Reuptake inhibition">
            <a:extLst>
              <a:ext uri="{FF2B5EF4-FFF2-40B4-BE49-F238E27FC236}">
                <a16:creationId xmlns:a16="http://schemas.microsoft.com/office/drawing/2014/main" id="{41CD065B-F422-4A18-B46F-D5E4D19B60A0}"/>
              </a:ext>
            </a:extLst>
          </p:cNvPr>
          <p:cNvSpPr>
            <a:spLocks noGrp="1"/>
          </p:cNvSpPr>
          <p:nvPr/>
        </p:nvSpPr>
        <p:spPr>
          <a:xfrm>
            <a:off x="10477500" y="4638675"/>
            <a:ext cx="3905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Reuptake inhibition</a:t>
            </a:r>
          </a:p>
        </p:txBody>
      </p:sp>
      <p:sp>
        <p:nvSpPr>
          <p:cNvPr id="34" name="legend-detail-Reuptake inhibition">
            <a:extLst>
              <a:ext uri="{FF2B5EF4-FFF2-40B4-BE49-F238E27FC236}">
                <a16:creationId xmlns:a16="http://schemas.microsoft.com/office/drawing/2014/main" id="{DC40B37C-5B71-4592-BF5E-3F2E807B4E74}"/>
              </a:ext>
            </a:extLst>
          </p:cNvPr>
          <p:cNvSpPr>
            <a:spLocks noGrp="1"/>
          </p:cNvSpPr>
          <p:nvPr/>
        </p:nvSpPr>
        <p:spPr>
          <a:xfrm>
            <a:off x="10477500" y="5019675"/>
            <a:ext cx="390525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rPr>
              <a:t>Serotonin and norepinephrine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92EFAF2-BF40-4D7F-B249-B2BF092356BA}"/>
              </a:ext>
            </a:extLst>
          </p:cNvPr>
          <p:cNvSpPr>
            <a:spLocks noGrp="1"/>
          </p:cNvSpPr>
          <p:nvPr/>
        </p:nvSpPr>
        <p:spPr>
          <a:xfrm>
            <a:off x="10096500" y="5953125"/>
            <a:ext cx="209550" cy="209550"/>
          </a:xfrm>
          <a:prstGeom prst="ellipse">
            <a:avLst/>
          </a:prstGeom>
          <a:solidFill>
            <a:srgbClr val="7B8794"/>
          </a:solidFill>
          <a:ln w="0">
            <a:noFill/>
            <a:prstDash val="solid"/>
          </a:ln>
        </p:spPr>
        <p:txBody>
          <a:bodyPr/>
          <a:lstStyle/>
          <a:p>
            <a:endParaRPr lang="en-GE"/>
          </a:p>
        </p:txBody>
      </p:sp>
      <p:sp>
        <p:nvSpPr>
          <p:cNvPr id="36" name="legend-Additional affinity">
            <a:extLst>
              <a:ext uri="{FF2B5EF4-FFF2-40B4-BE49-F238E27FC236}">
                <a16:creationId xmlns:a16="http://schemas.microsoft.com/office/drawing/2014/main" id="{5A93E694-75EA-4AF5-9213-989F8704466B}"/>
              </a:ext>
            </a:extLst>
          </p:cNvPr>
          <p:cNvSpPr>
            <a:spLocks noGrp="1"/>
          </p:cNvSpPr>
          <p:nvPr/>
        </p:nvSpPr>
        <p:spPr>
          <a:xfrm>
            <a:off x="10477500" y="5876925"/>
            <a:ext cx="3905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Additional affinity</a:t>
            </a:r>
          </a:p>
        </p:txBody>
      </p:sp>
      <p:sp>
        <p:nvSpPr>
          <p:cNvPr id="37" name="legend-detail-Additional affinity">
            <a:extLst>
              <a:ext uri="{FF2B5EF4-FFF2-40B4-BE49-F238E27FC236}">
                <a16:creationId xmlns:a16="http://schemas.microsoft.com/office/drawing/2014/main" id="{A91326D9-B99C-4FAD-BAA2-A0DF2ED071A1}"/>
              </a:ext>
            </a:extLst>
          </p:cNvPr>
          <p:cNvSpPr>
            <a:spLocks noGrp="1"/>
          </p:cNvSpPr>
          <p:nvPr/>
        </p:nvSpPr>
        <p:spPr>
          <a:xfrm>
            <a:off x="10477500" y="6257925"/>
            <a:ext cx="390525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675"/>
                </a:solidFill>
                <a:latin typeface="DejaVu Sans"/>
                <a:ea typeface="DejaVu Sans"/>
                <a:cs typeface="DejaVu Sans"/>
              </a:rPr>
              <a:t>D₃, 5-HT₂C, α₁ and H₁</a:t>
            </a:r>
          </a:p>
        </p:txBody>
      </p:sp>
      <p:sp>
        <p:nvSpPr>
          <p:cNvPr id="38" name="caveat">
            <a:extLst>
              <a:ext uri="{FF2B5EF4-FFF2-40B4-BE49-F238E27FC236}">
                <a16:creationId xmlns:a16="http://schemas.microsoft.com/office/drawing/2014/main" id="{8058E608-49EE-413E-8559-243A330F17CC}"/>
              </a:ext>
            </a:extLst>
          </p:cNvPr>
          <p:cNvSpPr>
            <a:spLocks noGrp="1"/>
          </p:cNvSpPr>
          <p:nvPr/>
        </p:nvSpPr>
        <p:spPr>
          <a:xfrm>
            <a:off x="685800" y="7686675"/>
            <a:ext cx="11525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l">
              <a:def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26675"/>
                </a:solidFill>
                <a:latin typeface="DejaVu Sans"/>
                <a:ea typeface="DejaVu Sans"/>
                <a:cs typeface="DejaVu Sans"/>
              </a:rPr>
              <a:t>The diagram shows the in vitro pharmacological profile. The clinical contribution of each target is not equally established.</a:t>
            </a:r>
          </a:p>
        </p:txBody>
      </p:sp>
      <p:sp>
        <p:nvSpPr>
          <p:cNvPr id="39" name="source">
            <a:extLst>
              <a:ext uri="{FF2B5EF4-FFF2-40B4-BE49-F238E27FC236}">
                <a16:creationId xmlns:a16="http://schemas.microsoft.com/office/drawing/2014/main" id="{5D575460-0714-4CFA-919C-8611EF7654BD}"/>
              </a:ext>
            </a:extLst>
          </p:cNvPr>
          <p:cNvSpPr>
            <a:spLocks noGrp="1"/>
          </p:cNvSpPr>
          <p:nvPr/>
        </p:nvSpPr>
        <p:spPr>
          <a:xfrm>
            <a:off x="12239625" y="7686675"/>
            <a:ext cx="233362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defPPr>
            <a:lvl1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1pPr>
            <a:lvl2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2pPr>
            <a:lvl3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3pPr>
            <a:lvl4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4pPr>
            <a:lvl5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5pPr>
            <a:lvl6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6pPr>
            <a:lvl7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7pPr>
            <a:lvl8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8pPr>
            <a:lvl9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 algn="r">
              <a:def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675"/>
                </a:solidFill>
                <a:latin typeface="DejaVu Sans"/>
                <a:ea typeface="DejaVu Sans"/>
                <a:cs typeface="DejaVu Sans"/>
              </a:rPr>
              <a:t>Source: GEODON PI, §12.2</a:t>
            </a:r>
          </a:p>
        </p:txBody>
      </p:sp>
    </p:spTree>
    <p:extLst>
      <p:ext uri="{BB962C8B-B14F-4D97-AF65-F5344CB8AC3E}">
        <p14:creationId xmlns:p14="http://schemas.microsoft.com/office/powerpoint/2010/main" val="2134713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C3ED8DDC-169B-4B1B-AA96-94E8027D9B7A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ძირითადი რეცეპტორული მოქმედება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D78372C4-64F1-4A77-BC00-10F5B940E78A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21D1C5A9-1B5F-44DD-8734-ACF9F638A56D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278231-67BE-4C96-8678-5F7E3629F708}"/>
              </a:ext>
            </a:extLst>
          </p:cNvPr>
          <p:cNvGraphicFramePr/>
          <p:nvPr/>
        </p:nvGraphicFramePr>
        <p:xfrm>
          <a:off x="762000" y="1952625"/>
          <a:ext cx="13716000" cy="4857752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5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სამიზნე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მოქმედება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კლინიკური მნიშვნელობა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D₂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ანტაგონიზმი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ანტიფსიქოზური და ანტიმანიური ეფექტის საფუძველი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5-HT₂A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ძლიერი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ანტაგონიზმი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დოფამინური გადაცემის მოდულაცია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5-HT₁A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აგონისტური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მოქმედება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აფექტური და შფოთვითი სიმპტომების მოდულაციის შესაძლო მექანიზმი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5-HT₁D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ანტაგონიზმი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სეროტონინული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პროფილის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ნაწილი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3EA46295-033F-415C-B357-C499C1E92BBC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რეცეპტორული მექანიზმი კლინიკური ჰიპოთეზის საფუძველია. ეფექტიანობას შესაბამისი კვლევა ადასტურებს</a:t>
            </a:r>
          </a:p>
        </p:txBody>
      </p:sp>
    </p:spTree>
    <p:extLst>
      <p:ext uri="{BB962C8B-B14F-4D97-AF65-F5344CB8AC3E}">
        <p14:creationId xmlns:p14="http://schemas.microsoft.com/office/powerpoint/2010/main" val="559942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02BDD615-DF28-4521-8AB0-00E53454953E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D₂ ბლოკადა სხვადასხვა გზაში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ECD56260-8B36-4B2B-9BE3-C6E4FDAB1352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BE7E4C9D-97C1-45AB-802C-D5AAD90CF1AF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5D9F00E-0D8C-4F12-83AD-4AB8C636B8AF}"/>
              </a:ext>
            </a:extLst>
          </p:cNvPr>
          <p:cNvGraphicFramePr/>
          <p:nvPr/>
        </p:nvGraphicFramePr>
        <p:xfrm>
          <a:off x="762000" y="1952625"/>
          <a:ext cx="13716000" cy="4857752"/>
        </p:xfrm>
        <a:graphic>
          <a:graphicData uri="http://schemas.openxmlformats.org/drawingml/2006/table">
            <a:tbl>
              <a:tblPr/>
              <a:tblGrid>
                <a:gridCol w="4476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დოფამინური გზა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მოსალოდნელი შედეგი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მეზოლიმბური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ჰალუცინაციებისა და ბოდვითი სიმპტომების შემცირება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ნიგროსტრიატული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აკათიზიის, პარკინსონიზმისა და დისტონიის რისკი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ტუბეროინფუნდიბულური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პროლაქტინის მატების შესაძლებლობა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მეზოკორტიკალური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კოგნიციისა და მოტივაციის ცვლილებების რთული ინტერპრეტაცია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BAC2F33D-53FF-4F6D-B40B-A5D916BB332A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ერთი რეცეპტორული მოქმედება სხვადასხვა ქსელში განსხვავებულ შედეგს იძლევა</a:t>
            </a:r>
          </a:p>
        </p:txBody>
      </p:sp>
    </p:spTree>
    <p:extLst>
      <p:ext uri="{BB962C8B-B14F-4D97-AF65-F5344CB8AC3E}">
        <p14:creationId xmlns:p14="http://schemas.microsoft.com/office/powerpoint/2010/main" val="1600434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EDACA064-BDDF-46FF-9189-249A111B5B84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5-HT₂A ბლოკადა და ატიპური პროფილი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30D4C252-E69B-4D3D-B0C1-D0938CE9B8B6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82B1F38C-BF19-4098-92B4-858057E63439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</a:t>
            </a:r>
          </a:p>
        </p:txBody>
      </p:sp>
      <p:sp>
        <p:nvSpPr>
          <p:cNvPr id="4" name="label-0">
            <a:extLst>
              <a:ext uri="{FF2B5EF4-FFF2-40B4-BE49-F238E27FC236}">
                <a16:creationId xmlns:a16="http://schemas.microsoft.com/office/drawing/2014/main" id="{35BECAD7-D020-4C5F-9A3D-4BEE6CA08850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მაღალი აფინობა</a:t>
            </a:r>
          </a:p>
        </p:txBody>
      </p:sp>
      <p:sp>
        <p:nvSpPr>
          <p:cNvPr id="5" name="body-0">
            <a:extLst>
              <a:ext uri="{FF2B5EF4-FFF2-40B4-BE49-F238E27FC236}">
                <a16:creationId xmlns:a16="http://schemas.microsoft.com/office/drawing/2014/main" id="{80EF8346-7747-4B46-948E-27043DB26C44}"/>
              </a:ext>
            </a:extLst>
          </p:cNvPr>
          <p:cNvSpPr>
            <a:spLocks noGrp="1"/>
          </p:cNvSpPr>
          <p:nvPr/>
        </p:nvSpPr>
        <p:spPr>
          <a:xfrm>
            <a:off x="4953000" y="19526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ზიპრაზიდონი 5-HT₂A-ს უფრო მაღალი აფინობით უკავშირდება, ვიდრე D₂-ს.</a:t>
            </a:r>
          </a:p>
        </p:txBody>
      </p:sp>
      <p:sp>
        <p:nvSpPr>
          <p:cNvPr id="6" name="label-1">
            <a:extLst>
              <a:ext uri="{FF2B5EF4-FFF2-40B4-BE49-F238E27FC236}">
                <a16:creationId xmlns:a16="http://schemas.microsoft.com/office/drawing/2014/main" id="{A9EFF774-E0E3-4D2E-938A-1986493AD66E}"/>
              </a:ext>
            </a:extLst>
          </p:cNvPr>
          <p:cNvSpPr>
            <a:spLocks noGrp="1"/>
          </p:cNvSpPr>
          <p:nvPr/>
        </p:nvSpPr>
        <p:spPr>
          <a:xfrm>
            <a:off x="762000" y="360997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დოფამინური</a:t>
            </a:r>
            <a:r>
              <a:rPr sz="2250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მოდულაცია</a:t>
            </a:r>
            <a:endParaRPr sz="2250" b="1" dirty="0">
              <a:solidFill>
                <a:srgbClr val="117B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body-1">
            <a:extLst>
              <a:ext uri="{FF2B5EF4-FFF2-40B4-BE49-F238E27FC236}">
                <a16:creationId xmlns:a16="http://schemas.microsoft.com/office/drawing/2014/main" id="{A09F1323-C101-42EB-8C89-0D5DEEB365D6}"/>
              </a:ext>
            </a:extLst>
          </p:cNvPr>
          <p:cNvSpPr>
            <a:spLocks noGrp="1"/>
          </p:cNvSpPr>
          <p:nvPr/>
        </p:nvSpPr>
        <p:spPr>
          <a:xfrm>
            <a:off x="4953000" y="360997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ბლოკადამ ზოგიერთ ქსელში დოფამინის გამოთავისუფლებას შეიძლება შეუწყოს ხელი.</a:t>
            </a:r>
          </a:p>
        </p:txBody>
      </p:sp>
      <p:sp>
        <p:nvSpPr>
          <p:cNvPr id="8" name="label-2">
            <a:extLst>
              <a:ext uri="{FF2B5EF4-FFF2-40B4-BE49-F238E27FC236}">
                <a16:creationId xmlns:a16="http://schemas.microsoft.com/office/drawing/2014/main" id="{5CF6321A-1D4B-4B35-AC52-106EA66542D5}"/>
              </a:ext>
            </a:extLst>
          </p:cNvPr>
          <p:cNvSpPr>
            <a:spLocks noGrp="1"/>
          </p:cNvSpPr>
          <p:nvPr/>
        </p:nvSpPr>
        <p:spPr>
          <a:xfrm>
            <a:off x="762000" y="52673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EPS-</a:t>
            </a: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ის</a:t>
            </a:r>
            <a:r>
              <a:rPr sz="2250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შეფასება</a:t>
            </a:r>
            <a:endParaRPr sz="2250" b="1" dirty="0">
              <a:solidFill>
                <a:srgbClr val="117B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body-2">
            <a:extLst>
              <a:ext uri="{FF2B5EF4-FFF2-40B4-BE49-F238E27FC236}">
                <a16:creationId xmlns:a16="http://schemas.microsoft.com/office/drawing/2014/main" id="{D1F62549-2546-494B-8634-3B61213DE0E8}"/>
              </a:ext>
            </a:extLst>
          </p:cNvPr>
          <p:cNvSpPr>
            <a:spLocks noGrp="1"/>
          </p:cNvSpPr>
          <p:nvPr/>
        </p:nvSpPr>
        <p:spPr>
          <a:xfrm>
            <a:off x="4953000" y="52673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ეს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მექანიზმი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შეიძლება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ამსუბუქებდეს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D₂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ბლოკადის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ზოგ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ეფექტს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აკათიზია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სხვა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EPS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მაინც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შესაძლებელია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0" name="key-note">
            <a:extLst>
              <a:ext uri="{FF2B5EF4-FFF2-40B4-BE49-F238E27FC236}">
                <a16:creationId xmlns:a16="http://schemas.microsoft.com/office/drawing/2014/main" id="{C5CD1CCD-D715-4B75-AFF4-9388EF91A9C7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აფინობა თავისთავად ვერ განსაზღვრავს კლინიკურ დოზაზე რეცეპტორის დაკავების პროცენტს</a:t>
            </a:r>
          </a:p>
        </p:txBody>
      </p:sp>
    </p:spTree>
    <p:extLst>
      <p:ext uri="{BB962C8B-B14F-4D97-AF65-F5344CB8AC3E}">
        <p14:creationId xmlns:p14="http://schemas.microsoft.com/office/powerpoint/2010/main" val="1435413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94750797-301C-45AC-9EF0-1DBC8E86EAE1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5-HT₁A აგონიზმი გასაგებად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F8D28539-A3FC-4036-AD42-71E03ED3AEED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8C6EE05B-584F-4C49-A20A-1CBE5BE6FC8C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</a:t>
            </a:r>
          </a:p>
        </p:txBody>
      </p:sp>
      <p:sp>
        <p:nvSpPr>
          <p:cNvPr id="4" name="left-heading">
            <a:extLst>
              <a:ext uri="{FF2B5EF4-FFF2-40B4-BE49-F238E27FC236}">
                <a16:creationId xmlns:a16="http://schemas.microsoft.com/office/drawing/2014/main" id="{5DB5C06E-F532-46A6-88C8-87A52002C24B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პრესინაფსური ავტორეცეპტორი</a:t>
            </a:r>
          </a:p>
        </p:txBody>
      </p:sp>
      <p:sp>
        <p:nvSpPr>
          <p:cNvPr id="5" name="right-heading">
            <a:extLst>
              <a:ext uri="{FF2B5EF4-FFF2-40B4-BE49-F238E27FC236}">
                <a16:creationId xmlns:a16="http://schemas.microsoft.com/office/drawing/2014/main" id="{B380AEA4-8E08-4553-8A87-A3E5469B3385}"/>
              </a:ext>
            </a:extLst>
          </p:cNvPr>
          <p:cNvSpPr>
            <a:spLocks noGrp="1"/>
          </p:cNvSpPr>
          <p:nvPr/>
        </p:nvSpPr>
        <p:spPr>
          <a:xfrm>
            <a:off x="8001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პოსტსინაფსური რეცეპტორი</a:t>
            </a:r>
          </a:p>
        </p:txBody>
      </p:sp>
      <p:sp>
        <p:nvSpPr>
          <p:cNvPr id="6" name="left-0">
            <a:extLst>
              <a:ext uri="{FF2B5EF4-FFF2-40B4-BE49-F238E27FC236}">
                <a16:creationId xmlns:a16="http://schemas.microsoft.com/office/drawing/2014/main" id="{F8E2E698-5469-42C2-99DD-4785C5AC35DD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რაფეს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ბირთვებში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სეროტონინული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ნეირონის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აქტივობას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ამცირებს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left-1">
            <a:extLst>
              <a:ext uri="{FF2B5EF4-FFF2-40B4-BE49-F238E27FC236}">
                <a16:creationId xmlns:a16="http://schemas.microsoft.com/office/drawing/2014/main" id="{486FD92A-B599-46B8-8395-A5FBE5AC42EA}"/>
              </a:ext>
            </a:extLst>
          </p:cNvPr>
          <p:cNvSpPr>
            <a:spLocks noGrp="1"/>
          </p:cNvSpPr>
          <p:nvPr/>
        </p:nvSpPr>
        <p:spPr>
          <a:xfrm>
            <a:off x="762000" y="4238625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ეფექტი</a:t>
            </a:r>
            <a:r>
              <a:rPr sz="2250" b="0" dirty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დამოკიდებულია</a:t>
            </a:r>
            <a:r>
              <a:rPr sz="2250" b="0" dirty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მდებარეობასა</a:t>
            </a:r>
            <a:r>
              <a:rPr sz="2250" b="0" dirty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ნერვული</a:t>
            </a:r>
            <a:r>
              <a:rPr sz="2250" b="0" dirty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ქსელის</a:t>
            </a:r>
            <a:r>
              <a:rPr sz="2250" b="0" dirty="0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FF0000"/>
                </a:solidFill>
                <a:latin typeface="DejaVu Sans"/>
                <a:ea typeface="DejaVu Sans"/>
                <a:cs typeface="DejaVu Sans"/>
              </a:rPr>
              <a:t>მდგომარეობაზე</a:t>
            </a:r>
            <a:endParaRPr sz="2250" b="0" dirty="0">
              <a:solidFill>
                <a:srgbClr val="FF0000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right-0">
            <a:extLst>
              <a:ext uri="{FF2B5EF4-FFF2-40B4-BE49-F238E27FC236}">
                <a16:creationId xmlns:a16="http://schemas.microsoft.com/office/drawing/2014/main" id="{8515FD08-4D15-4A4D-86BF-592771549B14}"/>
              </a:ext>
            </a:extLst>
          </p:cNvPr>
          <p:cNvSpPr>
            <a:spLocks noGrp="1"/>
          </p:cNvSpPr>
          <p:nvPr/>
        </p:nvSpPr>
        <p:spPr>
          <a:xfrm>
            <a:off x="8001000" y="2952750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ცვლის სეროტონინული ქსელების მუშაობას</a:t>
            </a:r>
          </a:p>
        </p:txBody>
      </p:sp>
      <p:sp>
        <p:nvSpPr>
          <p:cNvPr id="9" name="right-1">
            <a:extLst>
              <a:ext uri="{FF2B5EF4-FFF2-40B4-BE49-F238E27FC236}">
                <a16:creationId xmlns:a16="http://schemas.microsoft.com/office/drawing/2014/main" id="{4FD3B7DA-2DE7-4774-9823-28EED62782EE}"/>
              </a:ext>
            </a:extLst>
          </p:cNvPr>
          <p:cNvSpPr>
            <a:spLocks noGrp="1"/>
          </p:cNvSpPr>
          <p:nvPr/>
        </p:nvSpPr>
        <p:spPr>
          <a:xfrm>
            <a:off x="8001000" y="4238625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ქმნის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აფექტური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შფოთვითი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სიმპტომების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მოდულაციის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მექანისტურ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საფუძველს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key-note">
            <a:extLst>
              <a:ext uri="{FF2B5EF4-FFF2-40B4-BE49-F238E27FC236}">
                <a16:creationId xmlns:a16="http://schemas.microsoft.com/office/drawing/2014/main" id="{9950A174-915B-4416-95AB-E8D31580B799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ბუსპირონთან რეცეპტორული მსგავსება კლინიკური ეფექტის ტოლფასობას არ ადგენს</a:t>
            </a:r>
          </a:p>
        </p:txBody>
      </p:sp>
    </p:spTree>
    <p:extLst>
      <p:ext uri="{BB962C8B-B14F-4D97-AF65-F5344CB8AC3E}">
        <p14:creationId xmlns:p14="http://schemas.microsoft.com/office/powerpoint/2010/main" val="1358349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557E2471-0B10-44C6-B8B7-738C70A6B46A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დამატებითი სამიზნეები და ამტანობა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25FD17BE-4879-4C24-9B1B-9A5C3AF3814E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7F416767-00E2-4F3E-81E6-D5E65D45222A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9194B3D-0BFF-4755-94DF-04FA26829AA9}"/>
              </a:ext>
            </a:extLst>
          </p:cNvPr>
          <p:cNvGraphicFramePr/>
          <p:nvPr/>
        </p:nvGraphicFramePr>
        <p:xfrm>
          <a:off x="762000" y="1952625"/>
          <a:ext cx="13716000" cy="5143500"/>
        </p:xfrm>
        <a:graphic>
          <a:graphicData uri="http://schemas.openxmlformats.org/drawingml/2006/table">
            <a:tbl>
              <a:tblPr/>
              <a:tblGrid>
                <a:gridCol w="3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სამიზნე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მნიშვნელობა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SERT და NET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სეროტონინისა და ნორადრენალინის უკუმიტაცების ინჰიბირება in vitro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5-HT₂C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მაღალი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აფინობა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.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მეტაბოლური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შედეგი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მხოლოდ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ამ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რეცეპტორით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ვერ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აიხსნება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H₁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ზომიერი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აფინობა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.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შესაძლებელია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ძილიანობა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α₁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ბლოკადა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.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შესაძლებელია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ორთოსტატული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თავბრუსხვევა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მუსკარინული რეცეპტორები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უმნიშვნელო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აფინობა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.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ნაკლები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პირდაპირი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ანტიქოლინერგული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ტვირთი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871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90AFC69D-F407-4775-9A28-B46EAF079C4E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მეტაბოლური უპირატესობის მნიშვნელობა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D76BCD1A-EF6A-4A94-B704-50E8D6A4D5F8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A661EE2F-CDDD-492A-B72E-F8A556345CAB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[3]</a:t>
            </a:r>
          </a:p>
        </p:txBody>
      </p:sp>
      <p:sp>
        <p:nvSpPr>
          <p:cNvPr id="4" name="label-0">
            <a:extLst>
              <a:ext uri="{FF2B5EF4-FFF2-40B4-BE49-F238E27FC236}">
                <a16:creationId xmlns:a16="http://schemas.microsoft.com/office/drawing/2014/main" id="{39597534-30B6-4693-AC13-5617360EDE91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როდის</a:t>
            </a:r>
            <a:r>
              <a:rPr sz="2250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არის</a:t>
            </a:r>
            <a:r>
              <a:rPr sz="2250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განსაკუთრებით</a:t>
            </a:r>
            <a:r>
              <a:rPr sz="2250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მნიშვნელოვანი</a:t>
            </a:r>
            <a:endParaRPr sz="2250" b="1" dirty="0">
              <a:solidFill>
                <a:srgbClr val="117B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body-0">
            <a:extLst>
              <a:ext uri="{FF2B5EF4-FFF2-40B4-BE49-F238E27FC236}">
                <a16:creationId xmlns:a16="http://schemas.microsoft.com/office/drawing/2014/main" id="{6A5EE864-88F1-4F1E-8B6B-F86A508FFF70}"/>
              </a:ext>
            </a:extLst>
          </p:cNvPr>
          <p:cNvSpPr>
            <a:spLocks noGrp="1"/>
          </p:cNvSpPr>
          <p:nvPr/>
        </p:nvSpPr>
        <p:spPr>
          <a:xfrm>
            <a:off x="4953000" y="19526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სიმსუქნის, დიაბეტის ან დისლიპიდემიის რისკისა და წინა მკურნალობაზე წონის მატებისას.</a:t>
            </a:r>
          </a:p>
        </p:txBody>
      </p:sp>
      <p:sp>
        <p:nvSpPr>
          <p:cNvPr id="6" name="label-1">
            <a:extLst>
              <a:ext uri="{FF2B5EF4-FFF2-40B4-BE49-F238E27FC236}">
                <a16:creationId xmlns:a16="http://schemas.microsoft.com/office/drawing/2014/main" id="{FFA06B10-FBE1-45E1-B86C-A92AEA8EC740}"/>
              </a:ext>
            </a:extLst>
          </p:cNvPr>
          <p:cNvSpPr>
            <a:spLocks noGrp="1"/>
          </p:cNvSpPr>
          <p:nvPr/>
        </p:nvSpPr>
        <p:spPr>
          <a:xfrm>
            <a:off x="762000" y="360997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რისი მოლოდინი გვაქვს</a:t>
            </a:r>
          </a:p>
        </p:txBody>
      </p:sp>
      <p:sp>
        <p:nvSpPr>
          <p:cNvPr id="7" name="body-1">
            <a:extLst>
              <a:ext uri="{FF2B5EF4-FFF2-40B4-BE49-F238E27FC236}">
                <a16:creationId xmlns:a16="http://schemas.microsoft.com/office/drawing/2014/main" id="{647B7D0C-40E4-451A-9623-76403D53B43B}"/>
              </a:ext>
            </a:extLst>
          </p:cNvPr>
          <p:cNvSpPr>
            <a:spLocks noGrp="1"/>
          </p:cNvSpPr>
          <p:nvPr/>
        </p:nvSpPr>
        <p:spPr>
          <a:xfrm>
            <a:off x="4953000" y="360997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საშუალოდ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შედარებით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ნაკლები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მეტაბოლური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ტვირთის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8" name="label-2">
            <a:extLst>
              <a:ext uri="{FF2B5EF4-FFF2-40B4-BE49-F238E27FC236}">
                <a16:creationId xmlns:a16="http://schemas.microsoft.com/office/drawing/2014/main" id="{149C0970-BE6C-4E67-95ED-748F8EDDD1B3}"/>
              </a:ext>
            </a:extLst>
          </p:cNvPr>
          <p:cNvSpPr>
            <a:spLocks noGrp="1"/>
          </p:cNvSpPr>
          <p:nvPr/>
        </p:nvSpPr>
        <p:spPr>
          <a:xfrm>
            <a:off x="762000" y="52673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რა რჩება აუცილებელი</a:t>
            </a:r>
          </a:p>
        </p:txBody>
      </p:sp>
      <p:sp>
        <p:nvSpPr>
          <p:cNvPr id="9" name="body-2">
            <a:extLst>
              <a:ext uri="{FF2B5EF4-FFF2-40B4-BE49-F238E27FC236}">
                <a16:creationId xmlns:a16="http://schemas.microsoft.com/office/drawing/2014/main" id="{AAA1D1E7-E42B-4F61-BB0C-A39BD8FA5C50}"/>
              </a:ext>
            </a:extLst>
          </p:cNvPr>
          <p:cNvSpPr>
            <a:spLocks noGrp="1"/>
          </p:cNvSpPr>
          <p:nvPr/>
        </p:nvSpPr>
        <p:spPr>
          <a:xfrm>
            <a:off x="4953000" y="52673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წონის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გლუკოზის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HbA1c-ისა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ლიპიდების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მონიტორინგი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0" name="key-note">
            <a:extLst>
              <a:ext uri="{FF2B5EF4-FFF2-40B4-BE49-F238E27FC236}">
                <a16:creationId xmlns:a16="http://schemas.microsoft.com/office/drawing/2014/main" id="{7EAC13F0-3246-47E6-84E0-B0D9AA1AE747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მეტაბოლური სარგებელი ვერ ანაცვლებს კარდიული რისკის შეფასებას</a:t>
            </a:r>
          </a:p>
        </p:txBody>
      </p:sp>
    </p:spTree>
    <p:extLst>
      <p:ext uri="{BB962C8B-B14F-4D97-AF65-F5344CB8AC3E}">
        <p14:creationId xmlns:p14="http://schemas.microsoft.com/office/powerpoint/2010/main" val="1464136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F5BA486-CEC0-4B07-A3BB-F8AAAAF79DFC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დამტკიცებული ჩვენებები ზრდასრულებში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6FCF7F68-F9A2-499D-B62E-81B072E667B1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034D68E4-5AD8-4396-B31C-E030B26EC0DF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25E8B3-BBE1-4956-8FFB-E4F5ECC1197E}"/>
              </a:ext>
            </a:extLst>
          </p:cNvPr>
          <p:cNvGraphicFramePr/>
          <p:nvPr/>
        </p:nvGraphicFramePr>
        <p:xfrm>
          <a:off x="762000" y="1952625"/>
          <a:ext cx="13716000" cy="4857752"/>
        </p:xfrm>
        <a:graphic>
          <a:graphicData uri="http://schemas.openxmlformats.org/drawingml/2006/table">
            <a:tbl>
              <a:tblPr/>
              <a:tblGrid>
                <a:gridCol w="695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6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მდგომარეობა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აშშ-ის ინსტრუქციის მიხედვით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შიზოფრენია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პერორალური მკურნალობა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ბიპოლარული I აშლილობის მწვავე მანია ან შერეული ეპიზოდი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პერორალური მონოთერაპია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ბიპოლარული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I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აშლილობის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შემანარჩუნებელი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მკურნალობა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ლითიუმთან ან ვალპროატთან დამატება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შიზოფრენიასთან დაკავშირებული მწვავე აგზნება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ხანმოკლე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ინტრამუსკულური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გამოყენება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01C19B84-0EC3-4460-A6DB-F888533D4542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საერთაშორისო რეგისტრაციები განსხვავდება. საქართველოში მოქმედებს კონკრეტული პროდუქტის ადგილობრივი ინსტრუქცია</a:t>
            </a:r>
          </a:p>
        </p:txBody>
      </p:sp>
    </p:spTree>
    <p:extLst>
      <p:ext uri="{BB962C8B-B14F-4D97-AF65-F5344CB8AC3E}">
        <p14:creationId xmlns:p14="http://schemas.microsoft.com/office/powerpoint/2010/main" val="87861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076C6C07-AA26-4458-95F8-FC49E87AE3B2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მტკიცებულების საზღვრები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3C22B62A-C815-4A20-8279-2B411123C851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1E389E65-BF28-47B9-AEB6-69CBD7555E5C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[5] [9] [12]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A50538-DA5F-4CB7-BBD8-F289695263F0}"/>
              </a:ext>
            </a:extLst>
          </p:cNvPr>
          <p:cNvGraphicFramePr/>
          <p:nvPr/>
        </p:nvGraphicFramePr>
        <p:xfrm>
          <a:off x="762000" y="1952625"/>
          <a:ext cx="13716000" cy="4857752"/>
        </p:xfrm>
        <a:graphic>
          <a:graphicData uri="http://schemas.openxmlformats.org/drawingml/2006/table">
            <a:tbl>
              <a:tblPr/>
              <a:tblGrid>
                <a:gridCol w="514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მდგომარეობა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რა დასკვნა შეგვიძლია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უნიპოლარული დეპრესიის აუგმენტაცია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Off-label. არსებობს დადებითი კვლევა, უსაფრთხოების შეზღუდვებით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ბიპოლარული დეპრესია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პლაცებოკონტროლირებულმა კვლევებმა ეფექტიანობა დამაჯერებლად ვერ დაადასტურა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დამოუკიდებელი შფოთვა ან უძილობა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რუტინული გამოყენების საკმარისი საფუძველი არ არსებობს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დელირიუმი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MIND-USA-ში დელირიუმის ხანგრძლივობა არ შემცირდა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8218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7FA9959C-6F52-492F-8D94-3703F783E623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საკვები განსაზღვრავს შეწოვას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BC4D6748-EF4F-43D6-831A-1290E33C0419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97148D97-E2D0-4543-B976-574B33C76825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[4]</a:t>
            </a:r>
          </a:p>
        </p:txBody>
      </p:sp>
      <p:sp>
        <p:nvSpPr>
          <p:cNvPr id="4" name="calories">
            <a:extLst>
              <a:ext uri="{FF2B5EF4-FFF2-40B4-BE49-F238E27FC236}">
                <a16:creationId xmlns:a16="http://schemas.microsoft.com/office/drawing/2014/main" id="{14C1B1B6-6069-4988-971F-A52854E5F1C9}"/>
              </a:ext>
            </a:extLst>
          </p:cNvPr>
          <p:cNvSpPr>
            <a:spLocks noGrp="1"/>
          </p:cNvSpPr>
          <p:nvPr/>
        </p:nvSpPr>
        <p:spPr>
          <a:xfrm>
            <a:off x="762000" y="2381250"/>
            <a:ext cx="62865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64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≥500 კკალ</a:t>
            </a:r>
          </a:p>
        </p:txBody>
      </p:sp>
      <p:sp>
        <p:nvSpPr>
          <p:cNvPr id="5" name="dose-note">
            <a:extLst>
              <a:ext uri="{FF2B5EF4-FFF2-40B4-BE49-F238E27FC236}">
                <a16:creationId xmlns:a16="http://schemas.microsoft.com/office/drawing/2014/main" id="{92683E00-C132-4E78-AEDC-F49EEFEF30A8}"/>
              </a:ext>
            </a:extLst>
          </p:cNvPr>
          <p:cNvSpPr>
            <a:spLocks noGrp="1"/>
          </p:cNvSpPr>
          <p:nvPr/>
        </p:nvSpPr>
        <p:spPr>
          <a:xfrm>
            <a:off x="762000" y="4095750"/>
            <a:ext cx="60007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თითოეულ პერორალურ დოზასთან</a:t>
            </a:r>
          </a:p>
        </p:txBody>
      </p:sp>
      <p:sp>
        <p:nvSpPr>
          <p:cNvPr id="6" name="label-0">
            <a:extLst>
              <a:ext uri="{FF2B5EF4-FFF2-40B4-BE49-F238E27FC236}">
                <a16:creationId xmlns:a16="http://schemas.microsoft.com/office/drawing/2014/main" id="{8F4FEAEF-B63D-4DF3-82ED-537B3D06CF32}"/>
              </a:ext>
            </a:extLst>
          </p:cNvPr>
          <p:cNvSpPr>
            <a:spLocks noGrp="1"/>
          </p:cNvSpPr>
          <p:nvPr/>
        </p:nvSpPr>
        <p:spPr>
          <a:xfrm>
            <a:off x="7858125" y="1905000"/>
            <a:ext cx="661987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ორი საიმედო კვება</a:t>
            </a:r>
          </a:p>
        </p:txBody>
      </p:sp>
      <p:sp>
        <p:nvSpPr>
          <p:cNvPr id="7" name="body-0">
            <a:extLst>
              <a:ext uri="{FF2B5EF4-FFF2-40B4-BE49-F238E27FC236}">
                <a16:creationId xmlns:a16="http://schemas.microsoft.com/office/drawing/2014/main" id="{8F8F4729-8202-4868-A010-086F6043EBBB}"/>
              </a:ext>
            </a:extLst>
          </p:cNvPr>
          <p:cNvSpPr>
            <a:spLocks noGrp="1"/>
          </p:cNvSpPr>
          <p:nvPr/>
        </p:nvSpPr>
        <p:spPr>
          <a:xfrm>
            <a:off x="7858125" y="2543175"/>
            <a:ext cx="6619875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ორივე დოზა სრულფასოვან კვებას უკავშირდება.</a:t>
            </a:r>
          </a:p>
        </p:txBody>
      </p:sp>
      <p:sp>
        <p:nvSpPr>
          <p:cNvPr id="8" name="label-1">
            <a:extLst>
              <a:ext uri="{FF2B5EF4-FFF2-40B4-BE49-F238E27FC236}">
                <a16:creationId xmlns:a16="http://schemas.microsoft.com/office/drawing/2014/main" id="{64BA6A8D-5F7E-43E8-8506-8E9ED27FB382}"/>
              </a:ext>
            </a:extLst>
          </p:cNvPr>
          <p:cNvSpPr>
            <a:spLocks noGrp="1"/>
          </p:cNvSpPr>
          <p:nvPr/>
        </p:nvSpPr>
        <p:spPr>
          <a:xfrm>
            <a:off x="7858125" y="3571875"/>
            <a:ext cx="661987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ცხიმის წილი</a:t>
            </a:r>
          </a:p>
        </p:txBody>
      </p:sp>
      <p:sp>
        <p:nvSpPr>
          <p:cNvPr id="9" name="body-1">
            <a:extLst>
              <a:ext uri="{FF2B5EF4-FFF2-40B4-BE49-F238E27FC236}">
                <a16:creationId xmlns:a16="http://schemas.microsoft.com/office/drawing/2014/main" id="{528CF384-B7E9-4464-8045-CD8D42BFE872}"/>
              </a:ext>
            </a:extLst>
          </p:cNvPr>
          <p:cNvSpPr>
            <a:spLocks noGrp="1"/>
          </p:cNvSpPr>
          <p:nvPr/>
        </p:nvSpPr>
        <p:spPr>
          <a:xfrm>
            <a:off x="7858125" y="4210050"/>
            <a:ext cx="6619875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კვლევაში გადამწყვეტი იყო კალორიულობა.</a:t>
            </a:r>
          </a:p>
        </p:txBody>
      </p:sp>
      <p:sp>
        <p:nvSpPr>
          <p:cNvPr id="10" name="label-2">
            <a:extLst>
              <a:ext uri="{FF2B5EF4-FFF2-40B4-BE49-F238E27FC236}">
                <a16:creationId xmlns:a16="http://schemas.microsoft.com/office/drawing/2014/main" id="{A97B818E-BCD1-4817-9A0B-86371FD5EE62}"/>
              </a:ext>
            </a:extLst>
          </p:cNvPr>
          <p:cNvSpPr>
            <a:spLocks noGrp="1"/>
          </p:cNvSpPr>
          <p:nvPr/>
        </p:nvSpPr>
        <p:spPr>
          <a:xfrm>
            <a:off x="7858125" y="5238750"/>
            <a:ext cx="661987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არასაკმარისი კვება</a:t>
            </a:r>
          </a:p>
        </p:txBody>
      </p:sp>
      <p:sp>
        <p:nvSpPr>
          <p:cNvPr id="11" name="body-2">
            <a:extLst>
              <a:ext uri="{FF2B5EF4-FFF2-40B4-BE49-F238E27FC236}">
                <a16:creationId xmlns:a16="http://schemas.microsoft.com/office/drawing/2014/main" id="{680CD681-24D9-4ADB-9A21-17D3D807F1E0}"/>
              </a:ext>
            </a:extLst>
          </p:cNvPr>
          <p:cNvSpPr>
            <a:spLocks noGrp="1"/>
          </p:cNvSpPr>
          <p:nvPr/>
        </p:nvSpPr>
        <p:spPr>
          <a:xfrm>
            <a:off x="7858125" y="5876925"/>
            <a:ext cx="6619875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დოზის გაზრდა შეწოვის შემცირებას საიმედოდ ვერ ანაზღაურებს.</a:t>
            </a:r>
          </a:p>
        </p:txBody>
      </p:sp>
      <p:sp>
        <p:nvSpPr>
          <p:cNvPr id="12" name="key-note">
            <a:extLst>
              <a:ext uri="{FF2B5EF4-FFF2-40B4-BE49-F238E27FC236}">
                <a16:creationId xmlns:a16="http://schemas.microsoft.com/office/drawing/2014/main" id="{57466BD6-A875-4CFF-8CE4-8701354E631E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დოზები დაუკავშირდეს უკვე დაგეგმილ კვებას, დამატებითი კალორიების ავტომატური დამატების გარეშე</a:t>
            </a:r>
          </a:p>
        </p:txBody>
      </p:sp>
    </p:spTree>
    <p:extLst>
      <p:ext uri="{BB962C8B-B14F-4D97-AF65-F5344CB8AC3E}">
        <p14:creationId xmlns:p14="http://schemas.microsoft.com/office/powerpoint/2010/main" val="83223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3C715B2B-153B-4998-93D8-6D76194185C9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პერორალური დოზირება ზრდასრულებში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26DAC77C-6FE8-42E3-804F-CE30DFB7D2F5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C8A2B035-1467-406E-AA94-915328C4857D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6944717-4BBD-4119-B8F6-2943E4FAD5F0}"/>
              </a:ext>
            </a:extLst>
          </p:cNvPr>
          <p:cNvGraphicFramePr/>
          <p:nvPr/>
        </p:nvGraphicFramePr>
        <p:xfrm>
          <a:off x="762000" y="1952625"/>
          <a:ext cx="13716000" cy="4857750"/>
        </p:xfrm>
        <a:graphic>
          <a:graphicData uri="http://schemas.openxmlformats.org/drawingml/2006/table">
            <a:tbl>
              <a:tblPr/>
              <a:tblGrid>
                <a:gridCol w="438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 dirty="0" err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ჩვენება</a:t>
                      </a:r>
                      <a:endParaRPr sz="2025" b="1" dirty="0">
                        <a:solidFill>
                          <a:srgbClr val="FFFFFF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დაწყება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შემდგომი დოზა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7950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შიზოფრენია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მგ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დღეში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ორჯერ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20–80 მგ დღეში ორჯერ. ცვლილებებს შორის სულ მცირე 2 დღე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7950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მწვავე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მანია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შერეული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ეპიზოდი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მგ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დღეში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ორჯერ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40–80 მგ დღეში ორჯერ. ინსტრუქცია მატებას მეორე დღიდან უშვებს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7950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შემანარჩუნებელი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კომბინაცია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სტაბილიზაციისას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ეფექტური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დოზა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40–80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მგ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დღეში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ორჯერ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ლითიუმთან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ვალპროატთან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F871A6BA-0CD0-409A-9E17-8F69AC8EC4A4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ორივე მიღება საკვებთან. ჩვეულებრივი ზედა ზღვარია 160 მგ/დღე. დოზა შეირჩევა პასუხისა და ამტანობის მიხედვით</a:t>
            </a:r>
          </a:p>
        </p:txBody>
      </p:sp>
    </p:spTree>
    <p:extLst>
      <p:ext uri="{BB962C8B-B14F-4D97-AF65-F5344CB8AC3E}">
        <p14:creationId xmlns:p14="http://schemas.microsoft.com/office/powerpoint/2010/main" val="1713607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7B2C9CDA-83ED-49AE-82EB-FA54672EF1DE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ინტრამუსკულური გამოყენება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241FEA0A-E456-4863-ADF0-A5A530C7F6B8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FA752AA9-B450-4360-A3EB-C3A7194D4F66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DA15B3B-F11D-4237-847E-6793F015CFD6}"/>
              </a:ext>
            </a:extLst>
          </p:cNvPr>
          <p:cNvGraphicFramePr/>
          <p:nvPr/>
        </p:nvGraphicFramePr>
        <p:xfrm>
          <a:off x="762000" y="1952625"/>
          <a:ext cx="13716000" cy="5143500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პარამეტრი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შიზოფრენიასთან დაკავშირებული მწვავე აგზნება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ერთჯერადი დოზა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10–20 მგ IM ზრდასრულებში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განმეორების ინტერვალი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 მგ ყოველ 2 საათში ან 20 მგ ყოველ 4 საათში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მაქსიმუმი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 მგ/დღე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ხანგრძლივობა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ზედიზედ 3 დღეზე მეტი გამოყენება შესწავლილი არ არის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ფორმის შეცვლა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შესაძლებლობისთანავე პერორალურ მკურნალობაზე გადასვლა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30C2E7CC-2848-4473-BD61-52C0556D7793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ინტრავენურად არ გამოიყენება. პერორალურ და IM ზიპრაზიდონს ერთდროულად არ ვნიშნავთ</a:t>
            </a:r>
          </a:p>
        </p:txBody>
      </p:sp>
    </p:spTree>
    <p:extLst>
      <p:ext uri="{BB962C8B-B14F-4D97-AF65-F5344CB8AC3E}">
        <p14:creationId xmlns:p14="http://schemas.microsoft.com/office/powerpoint/2010/main" val="236161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90EF67F3-0099-4DC2-99CA-B845A2DB7A4C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პაციენტის შერჩევა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7F58BD5E-D7DF-4CB1-9630-DAA4E882E362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0BAE2B87-9D03-4BEB-B954-E8041CAC211F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</a:t>
            </a:r>
          </a:p>
        </p:txBody>
      </p:sp>
      <p:sp>
        <p:nvSpPr>
          <p:cNvPr id="4" name="left-heading">
            <a:extLst>
              <a:ext uri="{FF2B5EF4-FFF2-40B4-BE49-F238E27FC236}">
                <a16:creationId xmlns:a16="http://schemas.microsoft.com/office/drawing/2014/main" id="{934409E9-1581-4E22-8FFB-83060BE7152B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განხილვის საფუძველი</a:t>
            </a:r>
          </a:p>
        </p:txBody>
      </p:sp>
      <p:sp>
        <p:nvSpPr>
          <p:cNvPr id="5" name="right-heading">
            <a:extLst>
              <a:ext uri="{FF2B5EF4-FFF2-40B4-BE49-F238E27FC236}">
                <a16:creationId xmlns:a16="http://schemas.microsoft.com/office/drawing/2014/main" id="{D376ABF1-2A7E-45CA-9D4E-7A9837FFC868}"/>
              </a:ext>
            </a:extLst>
          </p:cNvPr>
          <p:cNvSpPr>
            <a:spLocks noGrp="1"/>
          </p:cNvSpPr>
          <p:nvPr/>
        </p:nvSpPr>
        <p:spPr>
          <a:xfrm>
            <a:off x="8001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მნიშვნელოვანი შეზღუდვები</a:t>
            </a:r>
          </a:p>
        </p:txBody>
      </p:sp>
      <p:sp>
        <p:nvSpPr>
          <p:cNvPr id="6" name="left-0">
            <a:extLst>
              <a:ext uri="{FF2B5EF4-FFF2-40B4-BE49-F238E27FC236}">
                <a16:creationId xmlns:a16="http://schemas.microsoft.com/office/drawing/2014/main" id="{DEC8656B-4A31-49C5-B1FB-4FB7A708E4FC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მკაფიო ფსიქოზური ან მანიური ჩვენება</a:t>
            </a:r>
          </a:p>
        </p:txBody>
      </p:sp>
      <p:sp>
        <p:nvSpPr>
          <p:cNvPr id="7" name="left-1">
            <a:extLst>
              <a:ext uri="{FF2B5EF4-FFF2-40B4-BE49-F238E27FC236}">
                <a16:creationId xmlns:a16="http://schemas.microsoft.com/office/drawing/2014/main" id="{E1E3E418-EDFB-4F05-85DE-DFCC8E6060CB}"/>
              </a:ext>
            </a:extLst>
          </p:cNvPr>
          <p:cNvSpPr>
            <a:spLocks noGrp="1"/>
          </p:cNvSpPr>
          <p:nvPr/>
        </p:nvSpPr>
        <p:spPr>
          <a:xfrm>
            <a:off x="762000" y="4238625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მნიშვნელოვანი მეტაბოლური ტვირთი</a:t>
            </a:r>
          </a:p>
        </p:txBody>
      </p:sp>
      <p:sp>
        <p:nvSpPr>
          <p:cNvPr id="8" name="left-2">
            <a:extLst>
              <a:ext uri="{FF2B5EF4-FFF2-40B4-BE49-F238E27FC236}">
                <a16:creationId xmlns:a16="http://schemas.microsoft.com/office/drawing/2014/main" id="{19E6131C-74A2-440F-B88D-124FEAC06C4C}"/>
              </a:ext>
            </a:extLst>
          </p:cNvPr>
          <p:cNvSpPr>
            <a:spLocks noGrp="1"/>
          </p:cNvSpPr>
          <p:nvPr/>
        </p:nvSpPr>
        <p:spPr>
          <a:xfrm>
            <a:off x="762000" y="5524500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საიმედო კვება და დღეში ორჯერ მიღება</a:t>
            </a:r>
          </a:p>
        </p:txBody>
      </p:sp>
      <p:sp>
        <p:nvSpPr>
          <p:cNvPr id="9" name="right-0">
            <a:extLst>
              <a:ext uri="{FF2B5EF4-FFF2-40B4-BE49-F238E27FC236}">
                <a16:creationId xmlns:a16="http://schemas.microsoft.com/office/drawing/2014/main" id="{8C285584-0EFA-4460-8A05-C465AB35D3A8}"/>
              </a:ext>
            </a:extLst>
          </p:cNvPr>
          <p:cNvSpPr>
            <a:spLocks noGrp="1"/>
          </p:cNvSpPr>
          <p:nvPr/>
        </p:nvSpPr>
        <p:spPr>
          <a:xfrm>
            <a:off x="8001000" y="2952750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ცნობილი გახანგრძლივებული QT ან თანდაყოლილი გრძელი QT</a:t>
            </a:r>
          </a:p>
        </p:txBody>
      </p:sp>
      <p:sp>
        <p:nvSpPr>
          <p:cNvPr id="10" name="right-1">
            <a:extLst>
              <a:ext uri="{FF2B5EF4-FFF2-40B4-BE49-F238E27FC236}">
                <a16:creationId xmlns:a16="http://schemas.microsoft.com/office/drawing/2014/main" id="{EA3E72CC-9ABA-4D40-B781-6C579A052E0C}"/>
              </a:ext>
            </a:extLst>
          </p:cNvPr>
          <p:cNvSpPr>
            <a:spLocks noGrp="1"/>
          </p:cNvSpPr>
          <p:nvPr/>
        </p:nvSpPr>
        <p:spPr>
          <a:xfrm>
            <a:off x="8001000" y="4238625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ბოლოდროინდელი ინფარქტი ან არაკომპენსირებული გულის უკმარისობა</a:t>
            </a:r>
          </a:p>
        </p:txBody>
      </p:sp>
      <p:sp>
        <p:nvSpPr>
          <p:cNvPr id="11" name="right-2">
            <a:extLst>
              <a:ext uri="{FF2B5EF4-FFF2-40B4-BE49-F238E27FC236}">
                <a16:creationId xmlns:a16="http://schemas.microsoft.com/office/drawing/2014/main" id="{CE0A5C5F-6E3B-4972-9159-8F786D1F8C48}"/>
              </a:ext>
            </a:extLst>
          </p:cNvPr>
          <p:cNvSpPr>
            <a:spLocks noGrp="1"/>
          </p:cNvSpPr>
          <p:nvPr/>
        </p:nvSpPr>
        <p:spPr>
          <a:xfrm>
            <a:off x="8001000" y="5524500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აუცილებელი QT-გამახანგრძლივებელი თანმხლები მკურნალობა</a:t>
            </a:r>
          </a:p>
        </p:txBody>
      </p:sp>
      <p:sp>
        <p:nvSpPr>
          <p:cNvPr id="12" name="key-note">
            <a:extLst>
              <a:ext uri="{FF2B5EF4-FFF2-40B4-BE49-F238E27FC236}">
                <a16:creationId xmlns:a16="http://schemas.microsoft.com/office/drawing/2014/main" id="{2107D4A9-82A6-4310-A3AC-68D0CAA42548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კვებითი შეზღუდვა და არასაიმედო პერორალური მიღება პრაქტიკულ არჩევანსაც ზღუდავს</a:t>
            </a:r>
          </a:p>
        </p:txBody>
      </p:sp>
    </p:spTree>
    <p:extLst>
      <p:ext uri="{BB962C8B-B14F-4D97-AF65-F5344CB8AC3E}">
        <p14:creationId xmlns:p14="http://schemas.microsoft.com/office/powerpoint/2010/main" val="195445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D7CB5C82-1BD9-4CF8-9923-B40D7DFD5A66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საწყისი შეფასება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50F111AE-421F-4C91-AA1E-0D4635D1312E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D8EFDADB-A875-4D53-87DB-B9A40366B13C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4CE02D-C1FE-4E66-B727-7B21D7614DE0}"/>
              </a:ext>
            </a:extLst>
          </p:cNvPr>
          <p:cNvGraphicFramePr/>
          <p:nvPr/>
        </p:nvGraphicFramePr>
        <p:xfrm>
          <a:off x="762000" y="1952625"/>
          <a:ext cx="13716000" cy="5143500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სფერო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საჭირო ინფორმაცია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ანამნეზი და პრეპარატები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სამიზნე სიმპტომები, წინა პასუხი, ყველა წამალი და ნივთიერება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ფიზიკური მაჩვენებლები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წონა, BMI, წნევა, პულსი და ორთოსტაზი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მეტაბოლური კვლევები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გლუკოზა ან HbA1c და ლიპიდები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კარდიული შეფასება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პირადი და ოჯახური ისტორია. ECG და K/Mg რისკისა და პროტოკოლის მიხედვით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მოძრაობითი და ენდოკრინული სტატუსი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საწყისი EPS, დისკინეზია. პროლაქტინი შესაბამისი ჩვენებისას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3204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6196D649-D1DB-44A1-AFEE-6ED37A2340CB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QT და QTc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1A8B5AF1-E845-46B8-BF5E-91197EAE15CE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4" name="label-0">
            <a:extLst>
              <a:ext uri="{FF2B5EF4-FFF2-40B4-BE49-F238E27FC236}">
                <a16:creationId xmlns:a16="http://schemas.microsoft.com/office/drawing/2014/main" id="{E19E75AA-3868-4010-880F-251B14225D65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რას ზომავს</a:t>
            </a:r>
          </a:p>
        </p:txBody>
      </p:sp>
      <p:sp>
        <p:nvSpPr>
          <p:cNvPr id="5" name="body-0">
            <a:extLst>
              <a:ext uri="{FF2B5EF4-FFF2-40B4-BE49-F238E27FC236}">
                <a16:creationId xmlns:a16="http://schemas.microsoft.com/office/drawing/2014/main" id="{E8ED6C78-8C05-4592-8595-E54CE9CC57E0}"/>
              </a:ext>
            </a:extLst>
          </p:cNvPr>
          <p:cNvSpPr>
            <a:spLocks noGrp="1"/>
          </p:cNvSpPr>
          <p:nvPr/>
        </p:nvSpPr>
        <p:spPr>
          <a:xfrm>
            <a:off x="4953000" y="19526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QT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პარკუჭების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ელექტრულ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აქტივაციასა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რეპოლარიზაციას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ასახავს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. QTc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გულისცემაზე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კორეგირებული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მაჩვენებელია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6" name="label-1">
            <a:extLst>
              <a:ext uri="{FF2B5EF4-FFF2-40B4-BE49-F238E27FC236}">
                <a16:creationId xmlns:a16="http://schemas.microsoft.com/office/drawing/2014/main" id="{34561893-5EA4-43FF-8A90-9C098BCC30DA}"/>
              </a:ext>
            </a:extLst>
          </p:cNvPr>
          <p:cNvSpPr>
            <a:spLocks noGrp="1"/>
          </p:cNvSpPr>
          <p:nvPr/>
        </p:nvSpPr>
        <p:spPr>
          <a:xfrm>
            <a:off x="762000" y="360997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ზიპრაზიდონის</a:t>
            </a:r>
            <a:r>
              <a:rPr sz="2250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გავლენა</a:t>
            </a:r>
            <a:endParaRPr sz="2250" b="1" dirty="0">
              <a:solidFill>
                <a:srgbClr val="117B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body-1">
            <a:extLst>
              <a:ext uri="{FF2B5EF4-FFF2-40B4-BE49-F238E27FC236}">
                <a16:creationId xmlns:a16="http://schemas.microsoft.com/office/drawing/2014/main" id="{0760E683-91C6-4D51-BA64-B22652E08132}"/>
              </a:ext>
            </a:extLst>
          </p:cNvPr>
          <p:cNvSpPr>
            <a:spLocks noGrp="1"/>
          </p:cNvSpPr>
          <p:nvPr/>
        </p:nvSpPr>
        <p:spPr>
          <a:xfrm>
            <a:off x="4953000" y="360997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160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მგ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/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დღეზე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პლაცებოსთან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შედარებით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QTc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საშუალოდ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დაახლოებით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10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მწმ-ით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გაიზარდა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8" name="label-2">
            <a:extLst>
              <a:ext uri="{FF2B5EF4-FFF2-40B4-BE49-F238E27FC236}">
                <a16:creationId xmlns:a16="http://schemas.microsoft.com/office/drawing/2014/main" id="{CAAB7EA6-8FB9-4C86-85F2-B93CC3E90272}"/>
              </a:ext>
            </a:extLst>
          </p:cNvPr>
          <p:cNvSpPr>
            <a:spLocks noGrp="1"/>
          </p:cNvSpPr>
          <p:nvPr/>
        </p:nvSpPr>
        <p:spPr>
          <a:xfrm>
            <a:off x="762000" y="52673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ინდივიდუალური</a:t>
            </a:r>
            <a:r>
              <a:rPr sz="2250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რისკი</a:t>
            </a:r>
            <a:endParaRPr sz="2250" b="1" dirty="0">
              <a:solidFill>
                <a:srgbClr val="117B8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body-2">
            <a:extLst>
              <a:ext uri="{FF2B5EF4-FFF2-40B4-BE49-F238E27FC236}">
                <a16:creationId xmlns:a16="http://schemas.microsoft.com/office/drawing/2014/main" id="{5D6B327D-DBC5-449F-8755-F53DD60A18C0}"/>
              </a:ext>
            </a:extLst>
          </p:cNvPr>
          <p:cNvSpPr>
            <a:spLocks noGrp="1"/>
          </p:cNvSpPr>
          <p:nvPr/>
        </p:nvSpPr>
        <p:spPr>
          <a:xfrm>
            <a:off x="4953000" y="52673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რისკს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ზრდის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ბრადიკარდია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, K/Mg-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ის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დეფიციტი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კარდიული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დაავადება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წამლების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კომბინაცია</a:t>
            </a:r>
            <a:r>
              <a:rPr sz="2325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10" name="key-note">
            <a:extLst>
              <a:ext uri="{FF2B5EF4-FFF2-40B4-BE49-F238E27FC236}">
                <a16:creationId xmlns:a16="http://schemas.microsoft.com/office/drawing/2014/main" id="{C0B0AF00-178B-48A0-8C27-270BA6D187DA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lang="ka-GE"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ზიპრაზიდონში 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არასუიციდური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სიკვდილიანობა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ოლანზაპინთან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შედარებით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არ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გაზრდილა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იშვიათი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არითმიის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რისკი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კვლავ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გასათვალისწინებელია</a:t>
            </a:r>
            <a:endParaRPr sz="1875" b="1" dirty="0">
              <a:solidFill>
                <a:srgbClr val="117B83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2005994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8B086A88-B9CC-4735-9B2C-D52723386033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QT-ის რისკის მართვა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2434FC4C-A53C-4E3B-BCE2-195482AFC17F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332A4DB4-0B37-4ABD-8F28-EBCE4F4F6E1F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</a:t>
            </a:r>
          </a:p>
        </p:txBody>
      </p:sp>
      <p:sp>
        <p:nvSpPr>
          <p:cNvPr id="4" name="step-0">
            <a:extLst>
              <a:ext uri="{FF2B5EF4-FFF2-40B4-BE49-F238E27FC236}">
                <a16:creationId xmlns:a16="http://schemas.microsoft.com/office/drawing/2014/main" id="{A726368A-6C33-4072-A478-8112B6B5F2A4}"/>
              </a:ext>
            </a:extLst>
          </p:cNvPr>
          <p:cNvSpPr>
            <a:spLocks noGrp="1"/>
          </p:cNvSpPr>
          <p:nvPr/>
        </p:nvSpPr>
        <p:spPr>
          <a:xfrm>
            <a:off x="762000" y="1924050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label-0">
            <a:extLst>
              <a:ext uri="{FF2B5EF4-FFF2-40B4-BE49-F238E27FC236}">
                <a16:creationId xmlns:a16="http://schemas.microsoft.com/office/drawing/2014/main" id="{797EDA81-332D-405C-BB81-B7782702987A}"/>
              </a:ext>
            </a:extLst>
          </p:cNvPr>
          <p:cNvSpPr>
            <a:spLocks noGrp="1"/>
          </p:cNvSpPr>
          <p:nvPr/>
        </p:nvSpPr>
        <p:spPr>
          <a:xfrm>
            <a:off x="1857375" y="1952625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დაწყებამდე</a:t>
            </a:r>
          </a:p>
        </p:txBody>
      </p:sp>
      <p:sp>
        <p:nvSpPr>
          <p:cNvPr id="6" name="body-0">
            <a:extLst>
              <a:ext uri="{FF2B5EF4-FFF2-40B4-BE49-F238E27FC236}">
                <a16:creationId xmlns:a16="http://schemas.microsoft.com/office/drawing/2014/main" id="{1F67B3DC-F44C-492A-8ABF-1B37B322CD01}"/>
              </a:ext>
            </a:extLst>
          </p:cNvPr>
          <p:cNvSpPr>
            <a:spLocks noGrp="1"/>
          </p:cNvSpPr>
          <p:nvPr/>
        </p:nvSpPr>
        <p:spPr>
          <a:xfrm>
            <a:off x="6000750" y="1952625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მედიკამენტების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შეჯერება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კარდიული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ისტორია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ელექტროლიტური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დეფიციტის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კორექცია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step-1">
            <a:extLst>
              <a:ext uri="{FF2B5EF4-FFF2-40B4-BE49-F238E27FC236}">
                <a16:creationId xmlns:a16="http://schemas.microsoft.com/office/drawing/2014/main" id="{7A0B932F-B4F8-45BB-B2D7-3CA84DA8B2F3}"/>
              </a:ext>
            </a:extLst>
          </p:cNvPr>
          <p:cNvSpPr>
            <a:spLocks noGrp="1"/>
          </p:cNvSpPr>
          <p:nvPr/>
        </p:nvSpPr>
        <p:spPr>
          <a:xfrm>
            <a:off x="762000" y="3209925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label-1">
            <a:extLst>
              <a:ext uri="{FF2B5EF4-FFF2-40B4-BE49-F238E27FC236}">
                <a16:creationId xmlns:a16="http://schemas.microsoft.com/office/drawing/2014/main" id="{83457EC6-D1F6-4A2A-ABD3-934D09207353}"/>
              </a:ext>
            </a:extLst>
          </p:cNvPr>
          <p:cNvSpPr>
            <a:spLocks noGrp="1"/>
          </p:cNvSpPr>
          <p:nvPr/>
        </p:nvSpPr>
        <p:spPr>
          <a:xfrm>
            <a:off x="1857375" y="3238500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მკურნალობისას</a:t>
            </a:r>
          </a:p>
        </p:txBody>
      </p:sp>
      <p:sp>
        <p:nvSpPr>
          <p:cNvPr id="9" name="body-1">
            <a:extLst>
              <a:ext uri="{FF2B5EF4-FFF2-40B4-BE49-F238E27FC236}">
                <a16:creationId xmlns:a16="http://schemas.microsoft.com/office/drawing/2014/main" id="{C2E297FD-1DF5-4118-8156-5691FAEA0194}"/>
              </a:ext>
            </a:extLst>
          </p:cNvPr>
          <p:cNvSpPr>
            <a:spLocks noGrp="1"/>
          </p:cNvSpPr>
          <p:nvPr/>
        </p:nvSpPr>
        <p:spPr>
          <a:xfrm>
            <a:off x="6000750" y="3238500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ECG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რისკის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მიხედვით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სამიზნე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დოზაზე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ახალი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წამლის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მნიშვნელოვანი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ცვლილებისას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step-2">
            <a:extLst>
              <a:ext uri="{FF2B5EF4-FFF2-40B4-BE49-F238E27FC236}">
                <a16:creationId xmlns:a16="http://schemas.microsoft.com/office/drawing/2014/main" id="{CAC0D057-F289-4E0A-AD95-B72E1F802F44}"/>
              </a:ext>
            </a:extLst>
          </p:cNvPr>
          <p:cNvSpPr>
            <a:spLocks noGrp="1"/>
          </p:cNvSpPr>
          <p:nvPr/>
        </p:nvSpPr>
        <p:spPr>
          <a:xfrm>
            <a:off x="762000" y="4495800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label-2">
            <a:extLst>
              <a:ext uri="{FF2B5EF4-FFF2-40B4-BE49-F238E27FC236}">
                <a16:creationId xmlns:a16="http://schemas.microsoft.com/office/drawing/2014/main" id="{6F3270CE-7013-4D0E-9E5B-8BBBE2B69CA3}"/>
              </a:ext>
            </a:extLst>
          </p:cNvPr>
          <p:cNvSpPr>
            <a:spLocks noGrp="1"/>
          </p:cNvSpPr>
          <p:nvPr/>
        </p:nvSpPr>
        <p:spPr>
          <a:xfrm>
            <a:off x="1857375" y="4524375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ახალი სიმპტომი</a:t>
            </a:r>
          </a:p>
        </p:txBody>
      </p:sp>
      <p:sp>
        <p:nvSpPr>
          <p:cNvPr id="12" name="body-2">
            <a:extLst>
              <a:ext uri="{FF2B5EF4-FFF2-40B4-BE49-F238E27FC236}">
                <a16:creationId xmlns:a16="http://schemas.microsoft.com/office/drawing/2014/main" id="{E4776646-6D74-4ECA-8D9D-2F0628758F25}"/>
              </a:ext>
            </a:extLst>
          </p:cNvPr>
          <p:cNvSpPr>
            <a:spLocks noGrp="1"/>
          </p:cNvSpPr>
          <p:nvPr/>
        </p:nvSpPr>
        <p:spPr>
          <a:xfrm>
            <a:off x="6000750" y="4524375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პალპიტაცია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პრესინკოპე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სინკოპე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აუხსნელი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კრუნჩხვა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მოითხოვს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სწრაფ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შეფასებას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step-3">
            <a:extLst>
              <a:ext uri="{FF2B5EF4-FFF2-40B4-BE49-F238E27FC236}">
                <a16:creationId xmlns:a16="http://schemas.microsoft.com/office/drawing/2014/main" id="{B5750FB4-39B7-4463-BA6D-F28AE67C134C}"/>
              </a:ext>
            </a:extLst>
          </p:cNvPr>
          <p:cNvSpPr>
            <a:spLocks noGrp="1"/>
          </p:cNvSpPr>
          <p:nvPr/>
        </p:nvSpPr>
        <p:spPr>
          <a:xfrm>
            <a:off x="762000" y="5781675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label-3">
            <a:extLst>
              <a:ext uri="{FF2B5EF4-FFF2-40B4-BE49-F238E27FC236}">
                <a16:creationId xmlns:a16="http://schemas.microsoft.com/office/drawing/2014/main" id="{71852415-3699-4F17-B22F-C0AFE6B85488}"/>
              </a:ext>
            </a:extLst>
          </p:cNvPr>
          <p:cNvSpPr>
            <a:spLocks noGrp="1"/>
          </p:cNvSpPr>
          <p:nvPr/>
        </p:nvSpPr>
        <p:spPr>
          <a:xfrm>
            <a:off x="1857375" y="5810250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მდგრადი QTc &gt;500 მწმ</a:t>
            </a:r>
          </a:p>
        </p:txBody>
      </p:sp>
      <p:sp>
        <p:nvSpPr>
          <p:cNvPr id="15" name="body-3">
            <a:extLst>
              <a:ext uri="{FF2B5EF4-FFF2-40B4-BE49-F238E27FC236}">
                <a16:creationId xmlns:a16="http://schemas.microsoft.com/office/drawing/2014/main" id="{B4B28EDD-F263-4A74-A369-242472F1DFD8}"/>
              </a:ext>
            </a:extLst>
          </p:cNvPr>
          <p:cNvSpPr>
            <a:spLocks noGrp="1"/>
          </p:cNvSpPr>
          <p:nvPr/>
        </p:nvSpPr>
        <p:spPr>
          <a:xfrm>
            <a:off x="6000750" y="5810250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პრეპარატის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შეწყვეტა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კარდიული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შეფასება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key-note">
            <a:extLst>
              <a:ext uri="{FF2B5EF4-FFF2-40B4-BE49-F238E27FC236}">
                <a16:creationId xmlns:a16="http://schemas.microsoft.com/office/drawing/2014/main" id="{5E251CF3-9D9F-4502-A7E6-0DA9CB645DF3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სასაზღვრო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ან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საწყისთან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შედარებით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მნიშვნელოვნად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გაზრდილი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QTc-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ც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საჭიროებს</a:t>
            </a:r>
            <a:r>
              <a:rPr sz="18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გადახედვას</a:t>
            </a:r>
            <a:endParaRPr sz="1875" b="1" dirty="0">
              <a:solidFill>
                <a:srgbClr val="117B83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541169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82367A59-BE99-4E7E-BBCD-28D6F0182073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QT-ის მხრივ მნიშვნელოვანი კომბინაციები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F41C0035-0097-48DE-8BFA-91E29B2A4ED0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D108602E-DB39-4DDF-88DE-3C255CF43F95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</a:t>
            </a:r>
          </a:p>
        </p:txBody>
      </p:sp>
      <p:sp>
        <p:nvSpPr>
          <p:cNvPr id="4" name="left-heading">
            <a:extLst>
              <a:ext uri="{FF2B5EF4-FFF2-40B4-BE49-F238E27FC236}">
                <a16:creationId xmlns:a16="http://schemas.microsoft.com/office/drawing/2014/main" id="{92DC4722-40D5-4E54-983B-7A5CDD8FF68F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უშუალო QT-ის რისკი</a:t>
            </a:r>
          </a:p>
        </p:txBody>
      </p:sp>
      <p:sp>
        <p:nvSpPr>
          <p:cNvPr id="5" name="right-heading">
            <a:extLst>
              <a:ext uri="{FF2B5EF4-FFF2-40B4-BE49-F238E27FC236}">
                <a16:creationId xmlns:a16="http://schemas.microsoft.com/office/drawing/2014/main" id="{DB314704-889A-4FBB-9708-07A06609EDFA}"/>
              </a:ext>
            </a:extLst>
          </p:cNvPr>
          <p:cNvSpPr>
            <a:spLocks noGrp="1"/>
          </p:cNvSpPr>
          <p:nvPr/>
        </p:nvSpPr>
        <p:spPr>
          <a:xfrm>
            <a:off x="8001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დამატებითი ხელშემწყობი ფაქტორები</a:t>
            </a:r>
          </a:p>
        </p:txBody>
      </p:sp>
      <p:sp>
        <p:nvSpPr>
          <p:cNvPr id="6" name="left-0">
            <a:extLst>
              <a:ext uri="{FF2B5EF4-FFF2-40B4-BE49-F238E27FC236}">
                <a16:creationId xmlns:a16="http://schemas.microsoft.com/office/drawing/2014/main" id="{9E3BD276-C508-46A2-98BC-D28A21B3576C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ზოგი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ანტიარითმიული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ანტიფსიქოზური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left-1">
            <a:extLst>
              <a:ext uri="{FF2B5EF4-FFF2-40B4-BE49-F238E27FC236}">
                <a16:creationId xmlns:a16="http://schemas.microsoft.com/office/drawing/2014/main" id="{388A14B3-5ED4-4B70-A7EF-0B93E5ACF781}"/>
              </a:ext>
            </a:extLst>
          </p:cNvPr>
          <p:cNvSpPr>
            <a:spLocks noGrp="1"/>
          </p:cNvSpPr>
          <p:nvPr/>
        </p:nvSpPr>
        <p:spPr>
          <a:xfrm>
            <a:off x="762000" y="39433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ზოგი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ანტიბიოტიკი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ანტიფუნგური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left-2">
            <a:extLst>
              <a:ext uri="{FF2B5EF4-FFF2-40B4-BE49-F238E27FC236}">
                <a16:creationId xmlns:a16="http://schemas.microsoft.com/office/drawing/2014/main" id="{A5AB9E31-D2FB-4200-B6DA-D38D48E5C386}"/>
              </a:ext>
            </a:extLst>
          </p:cNvPr>
          <p:cNvSpPr>
            <a:spLocks noGrp="1"/>
          </p:cNvSpPr>
          <p:nvPr/>
        </p:nvSpPr>
        <p:spPr>
          <a:xfrm>
            <a:off x="762000" y="49339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ზოგი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ანტიემეტიკი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ანტიჰისტამინური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left-3">
            <a:extLst>
              <a:ext uri="{FF2B5EF4-FFF2-40B4-BE49-F238E27FC236}">
                <a16:creationId xmlns:a16="http://schemas.microsoft.com/office/drawing/2014/main" id="{6DE33FDF-EA76-49FA-A4EB-9E83C3F0EB82}"/>
              </a:ext>
            </a:extLst>
          </p:cNvPr>
          <p:cNvSpPr>
            <a:spLocks noGrp="1"/>
          </p:cNvSpPr>
          <p:nvPr/>
        </p:nvSpPr>
        <p:spPr>
          <a:xfrm>
            <a:off x="762000" y="59245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მეტადონი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ზოგი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ანტიდეპრესანტი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ight-0">
            <a:extLst>
              <a:ext uri="{FF2B5EF4-FFF2-40B4-BE49-F238E27FC236}">
                <a16:creationId xmlns:a16="http://schemas.microsoft.com/office/drawing/2014/main" id="{B4ACC45C-08BB-447D-A59A-5766E1814BEF}"/>
              </a:ext>
            </a:extLst>
          </p:cNvPr>
          <p:cNvSpPr>
            <a:spLocks noGrp="1"/>
          </p:cNvSpPr>
          <p:nvPr/>
        </p:nvSpPr>
        <p:spPr>
          <a:xfrm>
            <a:off x="8001000" y="29527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დიურეტიკები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საფაღარათოები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ight-1">
            <a:extLst>
              <a:ext uri="{FF2B5EF4-FFF2-40B4-BE49-F238E27FC236}">
                <a16:creationId xmlns:a16="http://schemas.microsoft.com/office/drawing/2014/main" id="{675820D2-1C71-4149-83B2-E6E61018069A}"/>
              </a:ext>
            </a:extLst>
          </p:cNvPr>
          <p:cNvSpPr>
            <a:spLocks noGrp="1"/>
          </p:cNvSpPr>
          <p:nvPr/>
        </p:nvSpPr>
        <p:spPr>
          <a:xfrm>
            <a:off x="8001000" y="39433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ღებინება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დიარეა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დეჰიდრატაცია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ight-2">
            <a:extLst>
              <a:ext uri="{FF2B5EF4-FFF2-40B4-BE49-F238E27FC236}">
                <a16:creationId xmlns:a16="http://schemas.microsoft.com/office/drawing/2014/main" id="{00540349-CAD6-4300-86E2-A270AEC594FF}"/>
              </a:ext>
            </a:extLst>
          </p:cNvPr>
          <p:cNvSpPr>
            <a:spLocks noGrp="1"/>
          </p:cNvSpPr>
          <p:nvPr/>
        </p:nvSpPr>
        <p:spPr>
          <a:xfrm>
            <a:off x="8001000" y="49339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ჰიპოკალიემია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ჰიპომაგნიემია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3" name="right-3">
            <a:extLst>
              <a:ext uri="{FF2B5EF4-FFF2-40B4-BE49-F238E27FC236}">
                <a16:creationId xmlns:a16="http://schemas.microsoft.com/office/drawing/2014/main" id="{A9983D59-DAC2-4D6E-A34E-8741D14B628C}"/>
              </a:ext>
            </a:extLst>
          </p:cNvPr>
          <p:cNvSpPr>
            <a:spLocks noGrp="1"/>
          </p:cNvSpPr>
          <p:nvPr/>
        </p:nvSpPr>
        <p:spPr>
          <a:xfrm>
            <a:off x="8001000" y="59245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მნიშვნელოვანი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ბრადიკარდია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key-note">
            <a:extLst>
              <a:ext uri="{FF2B5EF4-FFF2-40B4-BE49-F238E27FC236}">
                <a16:creationId xmlns:a16="http://schemas.microsoft.com/office/drawing/2014/main" id="{0EB1226F-5C3B-45B9-BDB7-C3E38203F6C3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QT-გამახანგრძლივებელი კომბინაცია უნდა აირიდოს. მიღების საათების დაშორება რისკს ვერ ხსნის</a:t>
            </a:r>
          </a:p>
        </p:txBody>
      </p:sp>
    </p:spTree>
    <p:extLst>
      <p:ext uri="{BB962C8B-B14F-4D97-AF65-F5344CB8AC3E}">
        <p14:creationId xmlns:p14="http://schemas.microsoft.com/office/powerpoint/2010/main" val="1172402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EE12518F-546C-4965-AF55-1C430C76A22A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lang="ka-GE" sz="3300" b="1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ზიპრასიდონის კომბინირებული გამოყენება</a:t>
            </a:r>
          </a:p>
          <a:p>
            <a:pPr algn="ctr"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ესციტალოპრამზე</a:t>
            </a:r>
            <a:r>
              <a:rPr sz="3300" b="1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ზიპრა</a:t>
            </a:r>
            <a:r>
              <a:rPr lang="ka-GE" dirty="0"/>
              <a:t>ს</a:t>
            </a: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იდონის</a:t>
            </a:r>
            <a:r>
              <a:rPr sz="3300" b="1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დამატება</a:t>
            </a:r>
            <a:endParaRPr sz="3300" b="1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8808C061-432B-44B6-8A6C-08934613264F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22B255C2-D549-479C-A855-F937F0EA7D5F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[9] [10]</a:t>
            </a:r>
          </a:p>
        </p:txBody>
      </p:sp>
      <p:sp>
        <p:nvSpPr>
          <p:cNvPr id="4" name="label-0">
            <a:extLst>
              <a:ext uri="{FF2B5EF4-FFF2-40B4-BE49-F238E27FC236}">
                <a16:creationId xmlns:a16="http://schemas.microsoft.com/office/drawing/2014/main" id="{70595307-1C47-4EBC-9CEE-25C6F6759DC8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კვლევა</a:t>
            </a:r>
          </a:p>
        </p:txBody>
      </p:sp>
      <p:sp>
        <p:nvSpPr>
          <p:cNvPr id="5" name="body-0">
            <a:extLst>
              <a:ext uri="{FF2B5EF4-FFF2-40B4-BE49-F238E27FC236}">
                <a16:creationId xmlns:a16="http://schemas.microsoft.com/office/drawing/2014/main" id="{A13B2B99-2695-4C91-94E0-E93F8084095B}"/>
              </a:ext>
            </a:extLst>
          </p:cNvPr>
          <p:cNvSpPr>
            <a:spLocks noGrp="1"/>
          </p:cNvSpPr>
          <p:nvPr/>
        </p:nvSpPr>
        <p:spPr>
          <a:xfrm>
            <a:off x="4953000" y="19526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8-კვირიანი რანდომიზებული, ორმაგად ბრმა, პლაცებოკონტროლირებული კვლევა დეპრესიის მქონე პაციენტებში.</a:t>
            </a:r>
          </a:p>
        </p:txBody>
      </p:sp>
      <p:sp>
        <p:nvSpPr>
          <p:cNvPr id="6" name="label-1">
            <a:extLst>
              <a:ext uri="{FF2B5EF4-FFF2-40B4-BE49-F238E27FC236}">
                <a16:creationId xmlns:a16="http://schemas.microsoft.com/office/drawing/2014/main" id="{51674F69-2613-4A28-BBCC-C0139C941AA7}"/>
              </a:ext>
            </a:extLst>
          </p:cNvPr>
          <p:cNvSpPr>
            <a:spLocks noGrp="1"/>
          </p:cNvSpPr>
          <p:nvPr/>
        </p:nvSpPr>
        <p:spPr>
          <a:xfrm>
            <a:off x="762000" y="360997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შედეგი</a:t>
            </a:r>
          </a:p>
        </p:txBody>
      </p:sp>
      <p:sp>
        <p:nvSpPr>
          <p:cNvPr id="7" name="body-1">
            <a:extLst>
              <a:ext uri="{FF2B5EF4-FFF2-40B4-BE49-F238E27FC236}">
                <a16:creationId xmlns:a16="http://schemas.microsoft.com/office/drawing/2014/main" id="{73577B51-7FBF-45B8-88BC-712BB810E3EF}"/>
              </a:ext>
            </a:extLst>
          </p:cNvPr>
          <p:cNvSpPr>
            <a:spLocks noGrp="1"/>
          </p:cNvSpPr>
          <p:nvPr/>
        </p:nvSpPr>
        <p:spPr>
          <a:xfrm>
            <a:off x="4953000" y="360997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საერთო ნიმუშში დეპრესიისა და შფოთვის მაჩვენებლები მეტად გაუმჯობესდა.</a:t>
            </a:r>
          </a:p>
        </p:txBody>
      </p:sp>
      <p:sp>
        <p:nvSpPr>
          <p:cNvPr id="8" name="label-2">
            <a:extLst>
              <a:ext uri="{FF2B5EF4-FFF2-40B4-BE49-F238E27FC236}">
                <a16:creationId xmlns:a16="http://schemas.microsoft.com/office/drawing/2014/main" id="{9FEE069F-DD4D-466C-9B3A-9578877CEC78}"/>
              </a:ext>
            </a:extLst>
          </p:cNvPr>
          <p:cNvSpPr>
            <a:spLocks noGrp="1"/>
          </p:cNvSpPr>
          <p:nvPr/>
        </p:nvSpPr>
        <p:spPr>
          <a:xfrm>
            <a:off x="762000" y="52673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შფოთვითი დეპრესია</a:t>
            </a:r>
          </a:p>
        </p:txBody>
      </p:sp>
      <p:sp>
        <p:nvSpPr>
          <p:cNvPr id="9" name="body-2">
            <a:extLst>
              <a:ext uri="{FF2B5EF4-FFF2-40B4-BE49-F238E27FC236}">
                <a16:creationId xmlns:a16="http://schemas.microsoft.com/office/drawing/2014/main" id="{E530FB24-AABD-4B7B-9720-E43778D4624B}"/>
              </a:ext>
            </a:extLst>
          </p:cNvPr>
          <p:cNvSpPr>
            <a:spLocks noGrp="1"/>
          </p:cNvSpPr>
          <p:nvPr/>
        </p:nvSpPr>
        <p:spPr>
          <a:xfrm>
            <a:off x="4953000" y="52673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ქვეჯგუფების ანალიზში ანტიდეპრესიული სარგებლის განსხვავება ვერ გამოვლინდა. მაღალი შფოთვის ქვეჯგუფში ანქსიოლიზური ეფექტი კლინიკურად მნიშვნელოვანი არ იყო.</a:t>
            </a:r>
          </a:p>
        </p:txBody>
      </p:sp>
      <p:sp>
        <p:nvSpPr>
          <p:cNvPr id="10" name="key-note">
            <a:extLst>
              <a:ext uri="{FF2B5EF4-FFF2-40B4-BE49-F238E27FC236}">
                <a16:creationId xmlns:a16="http://schemas.microsoft.com/office/drawing/2014/main" id="{C2743398-0D30-4E3E-B612-4C6D24BF6217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Off-label მონაცემია. ქვეჯგუფებს შორის განსხვავების არქონა ფორმალურ ტოლფასობას არ ამტკიცებს</a:t>
            </a:r>
          </a:p>
        </p:txBody>
      </p:sp>
    </p:spTree>
    <p:extLst>
      <p:ext uri="{BB962C8B-B14F-4D97-AF65-F5344CB8AC3E}">
        <p14:creationId xmlns:p14="http://schemas.microsoft.com/office/powerpoint/2010/main" val="478319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68D27699-8C85-4227-AFEE-E6D2FCFB6450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კომბინაციების მტკიცებულება ფაზების მიხედვით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A2B4E4DD-F15B-4766-B9A5-327605EA709B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4CA7E77A-B25A-4CBE-8505-1CAD16227945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[7] [8] [9]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EB080BE-25AA-4B0B-9757-FBA42A9150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8528602"/>
              </p:ext>
            </p:extLst>
          </p:nvPr>
        </p:nvGraphicFramePr>
        <p:xfrm>
          <a:off x="762000" y="1952625"/>
          <a:ext cx="13716000" cy="4857752"/>
        </p:xfrm>
        <a:graphic>
          <a:graphicData uri="http://schemas.openxmlformats.org/drawingml/2006/table">
            <a:tbl>
              <a:tblPr/>
              <a:tblGrid>
                <a:gridCol w="704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სიტუაცია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მტკიცებულება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მწვავე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მანიის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მონოთერაპია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დადასტურებული ეფექტიანობა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ლითიუმზე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ვალპროატზე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დამატება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მწვავე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მანიაში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დიდ სამკვირიან კვლევაში სარწმუნო უპირატესობა ვერ დადასტურდა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ლითიუმთან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ვალპროატთან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შემანარჩუნებელი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მკურნალობა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დადებითი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კვლევა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აშშ-ში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დამტკიცებული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ჩვენება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დეპრესიის აუგმენტაცია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Off-label.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დადებითი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lang="ka-GE"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შედეგი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კვლევა</a:t>
                      </a:r>
                      <a:r>
                        <a:rPr lang="ka-GE"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უსაფრთხოების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მნიშვნელოვანი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შეზღუდვებით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3C1C575A-BD0A-4F1E-ABD0-4B025FFEA236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ერთი ფაზის დადებითი შედეგი სხვა ფაზის ეფექტიანობას ავტომატურად არ ადგენს</a:t>
            </a:r>
          </a:p>
        </p:txBody>
      </p:sp>
    </p:spTree>
    <p:extLst>
      <p:ext uri="{BB962C8B-B14F-4D97-AF65-F5344CB8AC3E}">
        <p14:creationId xmlns:p14="http://schemas.microsoft.com/office/powerpoint/2010/main" val="326364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7F6DC3A7-1E89-42F3-908A-52C938251E99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შემანარჩუნებელი დამატებითი თერაპია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1CBDCE8B-8E51-4915-80DC-032BD423D681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C2BE1FD0-CB59-43AE-9B16-37158C8FE5B5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[7]</a:t>
            </a:r>
          </a:p>
        </p:txBody>
      </p:sp>
      <p:sp>
        <p:nvSpPr>
          <p:cNvPr id="4" name="study-scope">
            <a:extLst>
              <a:ext uri="{FF2B5EF4-FFF2-40B4-BE49-F238E27FC236}">
                <a16:creationId xmlns:a16="http://schemas.microsoft.com/office/drawing/2014/main" id="{D494ADF8-531C-4D11-8CC9-24B9B9EB5CF3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13716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აფექტური</a:t>
            </a:r>
            <a:r>
              <a:rPr sz="24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ეპიზოდის</a:t>
            </a:r>
            <a:r>
              <a:rPr sz="24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გამო</a:t>
            </a:r>
            <a:r>
              <a:rPr sz="24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ჩარევის</a:t>
            </a:r>
            <a:r>
              <a:rPr sz="24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საჭიროება</a:t>
            </a:r>
            <a:r>
              <a:rPr sz="24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6 </a:t>
            </a: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თვეში</a:t>
            </a:r>
            <a:endParaRPr sz="2475" b="1" dirty="0">
              <a:solidFill>
                <a:srgbClr val="117B83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BF136BC-FEA1-4285-B415-9974C0A1D094}"/>
              </a:ext>
            </a:extLst>
          </p:cNvPr>
          <p:cNvGraphicFramePr/>
          <p:nvPr/>
        </p:nvGraphicFramePr>
        <p:xfrm>
          <a:off x="762000" y="3286125"/>
          <a:ext cx="13716000" cy="3048000"/>
        </p:xfrm>
        <a:graphic>
          <a:graphicData uri="http://schemas.openxmlformats.org/drawingml/2006/table">
            <a:tbl>
              <a:tblPr/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მკურნალობა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ჩარევა ახალი აფექტური ეპიზოდის გამო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ზიპრაზიდონი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ლითიუმი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ვალპროატი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19.7%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პლაცებო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ლითიუმი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ვალპროატი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32.4%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key-note">
            <a:extLst>
              <a:ext uri="{FF2B5EF4-FFF2-40B4-BE49-F238E27FC236}">
                <a16:creationId xmlns:a16="http://schemas.microsoft.com/office/drawing/2014/main" id="{16696A0C-4BD6-4414-9780-A7A006FC6862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6-თვიანი რანდომიზებული კვლევა. რანდომიზაციამდე პაციენტები კომბინაციაზე დასტაბილურდნენ</a:t>
            </a:r>
          </a:p>
        </p:txBody>
      </p:sp>
    </p:spTree>
    <p:extLst>
      <p:ext uri="{BB962C8B-B14F-4D97-AF65-F5344CB8AC3E}">
        <p14:creationId xmlns:p14="http://schemas.microsoft.com/office/powerpoint/2010/main" val="1735807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D9B9C-E880-20A0-B0D3-E63CB1072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1603D11D-6785-B02C-06F7-90CDC2584988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შემანარჩუნებელი დამატებითი თერაპია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89C88940-89FA-CA03-7CB1-97897D2E129D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F4B250AE-7DEB-56F8-A7B5-1D1C36989841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[7]</a:t>
            </a:r>
          </a:p>
        </p:txBody>
      </p:sp>
      <p:sp>
        <p:nvSpPr>
          <p:cNvPr id="4" name="study-scope">
            <a:extLst>
              <a:ext uri="{FF2B5EF4-FFF2-40B4-BE49-F238E27FC236}">
                <a16:creationId xmlns:a16="http://schemas.microsoft.com/office/drawing/2014/main" id="{86E51E19-FAF2-3548-6280-4E1627A43266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13716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აფექტური</a:t>
            </a:r>
            <a:r>
              <a:rPr sz="24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ეპიზოდის</a:t>
            </a:r>
            <a:r>
              <a:rPr sz="24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გამო</a:t>
            </a:r>
            <a:r>
              <a:rPr sz="24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ჩარევის</a:t>
            </a:r>
            <a:r>
              <a:rPr sz="24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საჭიროება</a:t>
            </a:r>
            <a:r>
              <a:rPr sz="2475" b="1" dirty="0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 6 </a:t>
            </a:r>
            <a:r>
              <a:rPr sz="2475" b="1" dirty="0" err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თვეში</a:t>
            </a:r>
            <a:endParaRPr sz="2475" b="1" dirty="0">
              <a:solidFill>
                <a:srgbClr val="117B83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E9F70DD-53C9-8444-E277-C504AB2EA219}"/>
              </a:ext>
            </a:extLst>
          </p:cNvPr>
          <p:cNvGraphicFramePr/>
          <p:nvPr/>
        </p:nvGraphicFramePr>
        <p:xfrm>
          <a:off x="762000" y="3286125"/>
          <a:ext cx="13716000" cy="3048000"/>
        </p:xfrm>
        <a:graphic>
          <a:graphicData uri="http://schemas.openxmlformats.org/drawingml/2006/table">
            <a:tbl>
              <a:tblPr/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მკურნალობა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ჩარევა ახალი აფექტური ეპიზოდის გამო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ზიპრაზიდონი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ლითიუმი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ვალპროატი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19.7%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პლაცებო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ლითიუმი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ვალპროატი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32.4%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key-note">
            <a:extLst>
              <a:ext uri="{FF2B5EF4-FFF2-40B4-BE49-F238E27FC236}">
                <a16:creationId xmlns:a16="http://schemas.microsoft.com/office/drawing/2014/main" id="{C23C91FD-59B5-C571-1A55-13187060348A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6-თვიანი რანდომიზებული კვლევა. რანდომიზაციამდე პაციენტები კომბინაციაზე დასტაბილურდნენ</a:t>
            </a:r>
          </a:p>
        </p:txBody>
      </p:sp>
    </p:spTree>
    <p:extLst>
      <p:ext uri="{BB962C8B-B14F-4D97-AF65-F5344CB8AC3E}">
        <p14:creationId xmlns:p14="http://schemas.microsoft.com/office/powerpoint/2010/main" val="24373616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0072C25E-F4AE-47D5-B204-EF68D0FE6082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სერტრალინთან კომბინაციის ორი კვლევა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8BB155A6-3FAC-4EBB-BE2A-12583940571C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9F5A1F9B-B321-41C6-82B5-B9FA667091FD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[18] [19]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C0E71C1-4DF6-4D38-8D87-5CF15E484A36}"/>
              </a:ext>
            </a:extLst>
          </p:cNvPr>
          <p:cNvGraphicFramePr/>
          <p:nvPr/>
        </p:nvGraphicFramePr>
        <p:xfrm>
          <a:off x="762000" y="1952625"/>
          <a:ext cx="13716000" cy="4979670"/>
        </p:xfrm>
        <a:graphic>
          <a:graphicData uri="http://schemas.openxmlformats.org/drawingml/2006/table">
            <a:tbl>
              <a:tblPr/>
              <a:tblGrid>
                <a:gridCol w="590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პოპულაცია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ნიმუში და ხანგრძლივობა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შედარებული მკურნალობა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6925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პირველი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ეპიზოდი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,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მედიკამენტის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წინა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მიღების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გარეშე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452 პაციენტი</a:t>
                      </a:r>
                    </a:p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 კვირა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ზიპრაზიდონი 60–80 მგ/დღე და სერტრალინი 50 მგ/დღე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6925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რეზისტენტულად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შეფასებული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შიზოფრენიის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გამწვავება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115 პაციენტი</a:t>
                      </a:r>
                    </a:p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24 კვირა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იგივე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შემცირებული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დოზის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კომბინაცია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C9C873EC-7D23-46B6-91B8-AFF6FC8B57BC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ორივე კვლევაში საკონტროლო ჯგუფი იღებდა ზიპრაზიდონს 120–160 მგ/დღე მონოთერაპიის სახით</a:t>
            </a:r>
          </a:p>
        </p:txBody>
      </p:sp>
    </p:spTree>
    <p:extLst>
      <p:ext uri="{BB962C8B-B14F-4D97-AF65-F5344CB8AC3E}">
        <p14:creationId xmlns:p14="http://schemas.microsoft.com/office/powerpoint/2010/main" val="1118339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8BC6EDD7-84C9-410A-ACCE-B1FA70F73150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BDNF და T₃ ბიომარკერებია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8D1361A7-2FCD-4A2A-B5ED-ECA7A6699C50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4BBBFC0B-495D-4635-BF61-C59ABB115CA4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[17]</a:t>
            </a:r>
          </a:p>
        </p:txBody>
      </p:sp>
      <p:sp>
        <p:nvSpPr>
          <p:cNvPr id="4" name="left-heading">
            <a:extLst>
              <a:ext uri="{FF2B5EF4-FFF2-40B4-BE49-F238E27FC236}">
                <a16:creationId xmlns:a16="http://schemas.microsoft.com/office/drawing/2014/main" id="{5B486718-F432-4324-9B0D-E42C1380D28E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BDNF</a:t>
            </a:r>
          </a:p>
        </p:txBody>
      </p:sp>
      <p:sp>
        <p:nvSpPr>
          <p:cNvPr id="5" name="right-heading">
            <a:extLst>
              <a:ext uri="{FF2B5EF4-FFF2-40B4-BE49-F238E27FC236}">
                <a16:creationId xmlns:a16="http://schemas.microsoft.com/office/drawing/2014/main" id="{D2606CBB-7C8A-4C53-BD1E-01BBFBB8FC52}"/>
              </a:ext>
            </a:extLst>
          </p:cNvPr>
          <p:cNvSpPr>
            <a:spLocks noGrp="1"/>
          </p:cNvSpPr>
          <p:nvPr/>
        </p:nvSpPr>
        <p:spPr>
          <a:xfrm>
            <a:off x="8001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T₃</a:t>
            </a:r>
          </a:p>
        </p:txBody>
      </p:sp>
      <p:sp>
        <p:nvSpPr>
          <p:cNvPr id="6" name="left-0">
            <a:extLst>
              <a:ext uri="{FF2B5EF4-FFF2-40B4-BE49-F238E27FC236}">
                <a16:creationId xmlns:a16="http://schemas.microsoft.com/office/drawing/2014/main" id="{E770F6AE-FB45-4DE6-BC52-0CB5DA3E5C8B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სამ</a:t>
            </a:r>
            <a:r>
              <a:rPr sz="2250" b="0" dirty="0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კვლევაში</a:t>
            </a:r>
            <a:r>
              <a:rPr sz="2250" b="0" dirty="0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აღწერილია</a:t>
            </a:r>
            <a:r>
              <a:rPr sz="2250" b="0" dirty="0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უფრო</a:t>
            </a:r>
            <a:r>
              <a:rPr sz="2250" b="0" dirty="0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დიდი</a:t>
            </a:r>
            <a:r>
              <a:rPr sz="2250" b="0" dirty="0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მატება</a:t>
            </a:r>
            <a:r>
              <a:rPr sz="2250" b="0" dirty="0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ზიპრაზიდონ</a:t>
            </a:r>
            <a:r>
              <a:rPr lang="ka-GE" sz="2250" b="0" dirty="0">
                <a:solidFill>
                  <a:srgbClr val="142D3B"/>
                </a:solidFill>
                <a:highlight>
                  <a:srgbClr val="FFFF00"/>
                </a:highlight>
                <a:latin typeface="DejaVu Sans"/>
                <a:ea typeface="DejaVu Sans"/>
                <a:cs typeface="DejaVu Sans"/>
              </a:rPr>
              <a:t>ზე</a:t>
            </a:r>
            <a:endParaRPr sz="2250" b="0" dirty="0">
              <a:solidFill>
                <a:srgbClr val="142D3B"/>
              </a:solidFill>
              <a:highlight>
                <a:srgbClr val="FFFF00"/>
              </a:highlight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left-1">
            <a:extLst>
              <a:ext uri="{FF2B5EF4-FFF2-40B4-BE49-F238E27FC236}">
                <a16:creationId xmlns:a16="http://schemas.microsoft.com/office/drawing/2014/main" id="{85B13CD9-198A-4BB7-B4A7-49ADDC2F7A79}"/>
              </a:ext>
            </a:extLst>
          </p:cNvPr>
          <p:cNvSpPr>
            <a:spLocks noGrp="1"/>
          </p:cNvSpPr>
          <p:nvPr/>
        </p:nvSpPr>
        <p:spPr>
          <a:xfrm>
            <a:off x="762000" y="4238625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სიგნალი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საინტერესოა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ნეიროტროფული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პროცესების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შესასწავლად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8" name="left-2">
            <a:extLst>
              <a:ext uri="{FF2B5EF4-FFF2-40B4-BE49-F238E27FC236}">
                <a16:creationId xmlns:a16="http://schemas.microsoft.com/office/drawing/2014/main" id="{EE6001FC-4C05-4343-B26C-E9825CE794F8}"/>
              </a:ext>
            </a:extLst>
          </p:cNvPr>
          <p:cNvSpPr>
            <a:spLocks noGrp="1"/>
          </p:cNvSpPr>
          <p:nvPr/>
        </p:nvSpPr>
        <p:spPr>
          <a:xfrm>
            <a:off x="762000" y="5524500"/>
            <a:ext cx="62865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კლინიკური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ნეიროპროტექცია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კოგნიტიური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სარგებელი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ამით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არ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მტკიცდება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right-0">
            <a:extLst>
              <a:ext uri="{FF2B5EF4-FFF2-40B4-BE49-F238E27FC236}">
                <a16:creationId xmlns:a16="http://schemas.microsoft.com/office/drawing/2014/main" id="{EC0FA4C7-B3DE-44D8-8F8C-A1D9D91D24F3}"/>
              </a:ext>
            </a:extLst>
          </p:cNvPr>
          <p:cNvSpPr>
            <a:spLocks noGrp="1"/>
          </p:cNvSpPr>
          <p:nvPr/>
        </p:nvSpPr>
        <p:spPr>
          <a:xfrm>
            <a:off x="8001000" y="2952750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მეტაანალიზის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შედეგებში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აღწერილია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უფრო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დიდი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მატება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right-1">
            <a:extLst>
              <a:ext uri="{FF2B5EF4-FFF2-40B4-BE49-F238E27FC236}">
                <a16:creationId xmlns:a16="http://schemas.microsoft.com/office/drawing/2014/main" id="{51AAB593-6242-4657-B1A1-7212571142BC}"/>
              </a:ext>
            </a:extLst>
          </p:cNvPr>
          <p:cNvSpPr>
            <a:spLocks noGrp="1"/>
          </p:cNvSpPr>
          <p:nvPr/>
        </p:nvSpPr>
        <p:spPr>
          <a:xfrm>
            <a:off x="8001000" y="4238625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იზოლირებული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მატება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ფარისებრი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ჯირკვლის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უკეთეს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ფუნქციას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ვერ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ადგენს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ight-2">
            <a:extLst>
              <a:ext uri="{FF2B5EF4-FFF2-40B4-BE49-F238E27FC236}">
                <a16:creationId xmlns:a16="http://schemas.microsoft.com/office/drawing/2014/main" id="{C7EC88FF-D980-4805-810E-D342BB4A2B30}"/>
              </a:ext>
            </a:extLst>
          </p:cNvPr>
          <p:cNvSpPr>
            <a:spLocks noGrp="1"/>
          </p:cNvSpPr>
          <p:nvPr/>
        </p:nvSpPr>
        <p:spPr>
          <a:xfrm>
            <a:off x="8001000" y="5524500"/>
            <a:ext cx="6477000" cy="1171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საჭიროა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TSH,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თავისუფალი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T₄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კლინიკური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ინტერპრეტაცია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key-note">
            <a:extLst>
              <a:ext uri="{FF2B5EF4-FFF2-40B4-BE49-F238E27FC236}">
                <a16:creationId xmlns:a16="http://schemas.microsoft.com/office/drawing/2014/main" id="{D7D2DBA7-AECB-462F-94FF-FC71A9BFFBF6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ბიომარკერის ცვლილება პაციენტისთვის მნიშვნელოვან კლინიკურ სარგებელს ავტომატურად არ ნიშნავს</a:t>
            </a:r>
          </a:p>
        </p:txBody>
      </p:sp>
    </p:spTree>
    <p:extLst>
      <p:ext uri="{BB962C8B-B14F-4D97-AF65-F5344CB8AC3E}">
        <p14:creationId xmlns:p14="http://schemas.microsoft.com/office/powerpoint/2010/main" val="1001392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355D02F2-597A-450C-AA84-3FAFF7BF90D8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უსაფრთხოება ანტიდეპრესანტებთან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54EED309-CED9-4FB1-9AF1-69E7C36AC562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C8B5CFCB-FF82-4B33-B24A-1572831A8C1B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 [20]</a:t>
            </a:r>
          </a:p>
        </p:txBody>
      </p:sp>
      <p:sp>
        <p:nvSpPr>
          <p:cNvPr id="4" name="label-0">
            <a:extLst>
              <a:ext uri="{FF2B5EF4-FFF2-40B4-BE49-F238E27FC236}">
                <a16:creationId xmlns:a16="http://schemas.microsoft.com/office/drawing/2014/main" id="{125C1C22-016A-49FD-8A26-8DD40C9DD0A0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QT-ის რისკი</a:t>
            </a:r>
          </a:p>
        </p:txBody>
      </p:sp>
      <p:sp>
        <p:nvSpPr>
          <p:cNvPr id="5" name="body-0">
            <a:extLst>
              <a:ext uri="{FF2B5EF4-FFF2-40B4-BE49-F238E27FC236}">
                <a16:creationId xmlns:a16="http://schemas.microsoft.com/office/drawing/2014/main" id="{910D83CF-69B6-4D50-A0E1-2CF71CCACCC1}"/>
              </a:ext>
            </a:extLst>
          </p:cNvPr>
          <p:cNvSpPr>
            <a:spLocks noGrp="1"/>
          </p:cNvSpPr>
          <p:nvPr/>
        </p:nvSpPr>
        <p:spPr>
          <a:xfrm>
            <a:off x="4953000" y="19526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სერტრალინის ინსტრუქცია QT-გამახანგრძლივებელ საშუალებებთან კომბინაციის აცილებას ურჩევს და ზიპრაზიდონს პირდაპირ ასახელებს.</a:t>
            </a:r>
          </a:p>
        </p:txBody>
      </p:sp>
      <p:sp>
        <p:nvSpPr>
          <p:cNvPr id="6" name="label-1">
            <a:extLst>
              <a:ext uri="{FF2B5EF4-FFF2-40B4-BE49-F238E27FC236}">
                <a16:creationId xmlns:a16="http://schemas.microsoft.com/office/drawing/2014/main" id="{9FBCDB69-C1A8-45F1-A621-389F6B803F3D}"/>
              </a:ext>
            </a:extLst>
          </p:cNvPr>
          <p:cNvSpPr>
            <a:spLocks noGrp="1"/>
          </p:cNvSpPr>
          <p:nvPr/>
        </p:nvSpPr>
        <p:spPr>
          <a:xfrm>
            <a:off x="762000" y="360997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ესციტალოპრამი</a:t>
            </a:r>
          </a:p>
        </p:txBody>
      </p:sp>
      <p:sp>
        <p:nvSpPr>
          <p:cNvPr id="7" name="body-1">
            <a:extLst>
              <a:ext uri="{FF2B5EF4-FFF2-40B4-BE49-F238E27FC236}">
                <a16:creationId xmlns:a16="http://schemas.microsoft.com/office/drawing/2014/main" id="{55E3A878-533E-4D49-B72E-85C19D55BFAC}"/>
              </a:ext>
            </a:extLst>
          </p:cNvPr>
          <p:cNvSpPr>
            <a:spLocks noGrp="1"/>
          </p:cNvSpPr>
          <p:nvPr/>
        </p:nvSpPr>
        <p:spPr>
          <a:xfrm>
            <a:off x="4953000" y="360997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მასაც აქვს QT-ის გახანგრძლივების პოტენციალი. დადებითი კვლევა ინსტრუქციის შეზღუდვებს არ აუქმებს.</a:t>
            </a:r>
          </a:p>
        </p:txBody>
      </p:sp>
      <p:sp>
        <p:nvSpPr>
          <p:cNvPr id="8" name="label-2">
            <a:extLst>
              <a:ext uri="{FF2B5EF4-FFF2-40B4-BE49-F238E27FC236}">
                <a16:creationId xmlns:a16="http://schemas.microsoft.com/office/drawing/2014/main" id="{7F88CBC5-5BD5-41D4-9BF8-9079C3E87288}"/>
              </a:ext>
            </a:extLst>
          </p:cNvPr>
          <p:cNvSpPr>
            <a:spLocks noGrp="1"/>
          </p:cNvSpPr>
          <p:nvPr/>
        </p:nvSpPr>
        <p:spPr>
          <a:xfrm>
            <a:off x="762000" y="52673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სეროტონინული ტვირთი</a:t>
            </a:r>
          </a:p>
        </p:txBody>
      </p:sp>
      <p:sp>
        <p:nvSpPr>
          <p:cNvPr id="9" name="body-2">
            <a:extLst>
              <a:ext uri="{FF2B5EF4-FFF2-40B4-BE49-F238E27FC236}">
                <a16:creationId xmlns:a16="http://schemas.microsoft.com/office/drawing/2014/main" id="{9FC026E1-D61C-49A2-AD02-7F9112DB4F16}"/>
              </a:ext>
            </a:extLst>
          </p:cNvPr>
          <p:cNvSpPr>
            <a:spLocks noGrp="1"/>
          </p:cNvSpPr>
          <p:nvPr/>
        </p:nvSpPr>
        <p:spPr>
          <a:xfrm>
            <a:off x="4953000" y="52673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კომბინაციებში გასათვალისწინებელია სეროტონინული სინდრომისა და აფექტური აქტივაციის რისკი.</a:t>
            </a:r>
          </a:p>
        </p:txBody>
      </p:sp>
      <p:sp>
        <p:nvSpPr>
          <p:cNvPr id="10" name="key-note">
            <a:extLst>
              <a:ext uri="{FF2B5EF4-FFF2-40B4-BE49-F238E27FC236}">
                <a16:creationId xmlns:a16="http://schemas.microsoft.com/office/drawing/2014/main" id="{F9AD89AA-DFA5-4F99-8E6F-7112FBB8962B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ეს კომბინაციები არ უნდა წარმოვადგინოთ როგორც რუტინულად უსაფრთხო სქემები</a:t>
            </a:r>
          </a:p>
        </p:txBody>
      </p:sp>
    </p:spTree>
    <p:extLst>
      <p:ext uri="{BB962C8B-B14F-4D97-AF65-F5344CB8AC3E}">
        <p14:creationId xmlns:p14="http://schemas.microsoft.com/office/powerpoint/2010/main" val="1860276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27AD356E-D2A8-4E9B-986A-100956D1F2D4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ლითიუმისა და ვალპროატის მონიტორინგი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0F3E4188-1678-40A3-B4D3-F31E6E721C32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C71186F9-41B5-4969-998F-C8F603846684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[7]</a:t>
            </a:r>
          </a:p>
        </p:txBody>
      </p:sp>
      <p:sp>
        <p:nvSpPr>
          <p:cNvPr id="4" name="left-heading">
            <a:extLst>
              <a:ext uri="{FF2B5EF4-FFF2-40B4-BE49-F238E27FC236}">
                <a16:creationId xmlns:a16="http://schemas.microsoft.com/office/drawing/2014/main" id="{0C5C74D9-939D-43B5-BBF2-950A96C47F5A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ლითიუმთან</a:t>
            </a:r>
          </a:p>
        </p:txBody>
      </p:sp>
      <p:sp>
        <p:nvSpPr>
          <p:cNvPr id="5" name="right-heading">
            <a:extLst>
              <a:ext uri="{FF2B5EF4-FFF2-40B4-BE49-F238E27FC236}">
                <a16:creationId xmlns:a16="http://schemas.microsoft.com/office/drawing/2014/main" id="{651DAFD8-E132-4196-8AB1-DA94327BB4A3}"/>
              </a:ext>
            </a:extLst>
          </p:cNvPr>
          <p:cNvSpPr>
            <a:spLocks noGrp="1"/>
          </p:cNvSpPr>
          <p:nvPr/>
        </p:nvSpPr>
        <p:spPr>
          <a:xfrm>
            <a:off x="8001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ვალპროატთან</a:t>
            </a:r>
          </a:p>
        </p:txBody>
      </p:sp>
      <p:sp>
        <p:nvSpPr>
          <p:cNvPr id="6" name="left-0">
            <a:extLst>
              <a:ext uri="{FF2B5EF4-FFF2-40B4-BE49-F238E27FC236}">
                <a16:creationId xmlns:a16="http://schemas.microsoft.com/office/drawing/2014/main" id="{1E83A7A0-B0EE-4B52-8FB9-9CE6204C4A33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ლითიუმის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კონცენტრაცია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თირკმლის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ფუნქცია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left-1">
            <a:extLst>
              <a:ext uri="{FF2B5EF4-FFF2-40B4-BE49-F238E27FC236}">
                <a16:creationId xmlns:a16="http://schemas.microsoft.com/office/drawing/2014/main" id="{38D8E496-9933-4F4A-93C8-5E92211C02E9}"/>
              </a:ext>
            </a:extLst>
          </p:cNvPr>
          <p:cNvSpPr>
            <a:spLocks noGrp="1"/>
          </p:cNvSpPr>
          <p:nvPr/>
        </p:nvSpPr>
        <p:spPr>
          <a:xfrm>
            <a:off x="762000" y="39433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ფარისებრი ჯირკვლის ფუნქცია</a:t>
            </a:r>
          </a:p>
        </p:txBody>
      </p:sp>
      <p:sp>
        <p:nvSpPr>
          <p:cNvPr id="8" name="left-2">
            <a:extLst>
              <a:ext uri="{FF2B5EF4-FFF2-40B4-BE49-F238E27FC236}">
                <a16:creationId xmlns:a16="http://schemas.microsoft.com/office/drawing/2014/main" id="{78DB1B42-F182-48E6-84E1-BB0D0CB36F92}"/>
              </a:ext>
            </a:extLst>
          </p:cNvPr>
          <p:cNvSpPr>
            <a:spLocks noGrp="1"/>
          </p:cNvSpPr>
          <p:nvPr/>
        </p:nvSpPr>
        <p:spPr>
          <a:xfrm>
            <a:off x="762000" y="49339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დეჰიდრატაცია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ლითიუმის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დონის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შემცვლელი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წამლები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9" name="left-3">
            <a:extLst>
              <a:ext uri="{FF2B5EF4-FFF2-40B4-BE49-F238E27FC236}">
                <a16:creationId xmlns:a16="http://schemas.microsoft.com/office/drawing/2014/main" id="{49E36A6C-A416-43BC-998A-46397518CED1}"/>
              </a:ext>
            </a:extLst>
          </p:cNvPr>
          <p:cNvSpPr>
            <a:spLocks noGrp="1"/>
          </p:cNvSpPr>
          <p:nvPr/>
        </p:nvSpPr>
        <p:spPr>
          <a:xfrm>
            <a:off x="762000" y="59245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ახალი ატაქსია, ტრემორი ან დაბნეულობა</a:t>
            </a:r>
          </a:p>
        </p:txBody>
      </p:sp>
      <p:sp>
        <p:nvSpPr>
          <p:cNvPr id="10" name="right-0">
            <a:extLst>
              <a:ext uri="{FF2B5EF4-FFF2-40B4-BE49-F238E27FC236}">
                <a16:creationId xmlns:a16="http://schemas.microsoft.com/office/drawing/2014/main" id="{EE6C6E07-EB67-42F8-8B42-A9757BA7A3E8}"/>
              </a:ext>
            </a:extLst>
          </p:cNvPr>
          <p:cNvSpPr>
            <a:spLocks noGrp="1"/>
          </p:cNvSpPr>
          <p:nvPr/>
        </p:nvSpPr>
        <p:spPr>
          <a:xfrm>
            <a:off x="8001000" y="29527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ღვიძლის ფუნქცია</a:t>
            </a:r>
          </a:p>
        </p:txBody>
      </p:sp>
      <p:sp>
        <p:nvSpPr>
          <p:cNvPr id="11" name="right-1">
            <a:extLst>
              <a:ext uri="{FF2B5EF4-FFF2-40B4-BE49-F238E27FC236}">
                <a16:creationId xmlns:a16="http://schemas.microsoft.com/office/drawing/2014/main" id="{15692E3A-667C-477A-A641-2FD4F5FB56DE}"/>
              </a:ext>
            </a:extLst>
          </p:cNvPr>
          <p:cNvSpPr>
            <a:spLocks noGrp="1"/>
          </p:cNvSpPr>
          <p:nvPr/>
        </p:nvSpPr>
        <p:spPr>
          <a:xfrm>
            <a:off x="8001000" y="39433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სისხლის საერთო ანალიზი და თრომბოციტები</a:t>
            </a:r>
          </a:p>
        </p:txBody>
      </p:sp>
      <p:sp>
        <p:nvSpPr>
          <p:cNvPr id="12" name="right-2">
            <a:extLst>
              <a:ext uri="{FF2B5EF4-FFF2-40B4-BE49-F238E27FC236}">
                <a16:creationId xmlns:a16="http://schemas.microsoft.com/office/drawing/2014/main" id="{B5BD93EC-CC22-482D-AFFB-BEF5D63BB046}"/>
              </a:ext>
            </a:extLst>
          </p:cNvPr>
          <p:cNvSpPr>
            <a:spLocks noGrp="1"/>
          </p:cNvSpPr>
          <p:nvPr/>
        </p:nvSpPr>
        <p:spPr>
          <a:xfrm>
            <a:off x="8001000" y="49339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წონა და სედაცია</a:t>
            </a:r>
          </a:p>
        </p:txBody>
      </p:sp>
      <p:sp>
        <p:nvSpPr>
          <p:cNvPr id="13" name="right-3">
            <a:extLst>
              <a:ext uri="{FF2B5EF4-FFF2-40B4-BE49-F238E27FC236}">
                <a16:creationId xmlns:a16="http://schemas.microsoft.com/office/drawing/2014/main" id="{FF4DC5A7-8150-4669-8232-720E0E2E6EA6}"/>
              </a:ext>
            </a:extLst>
          </p:cNvPr>
          <p:cNvSpPr>
            <a:spLocks noGrp="1"/>
          </p:cNvSpPr>
          <p:nvPr/>
        </p:nvSpPr>
        <p:spPr>
          <a:xfrm>
            <a:off x="8001000" y="59245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რეპროდუქციული რისკის შესაბამისი შეფასება</a:t>
            </a:r>
          </a:p>
        </p:txBody>
      </p:sp>
      <p:sp>
        <p:nvSpPr>
          <p:cNvPr id="14" name="key-note">
            <a:extLst>
              <a:ext uri="{FF2B5EF4-FFF2-40B4-BE49-F238E27FC236}">
                <a16:creationId xmlns:a16="http://schemas.microsoft.com/office/drawing/2014/main" id="{00873F09-E586-4671-BA37-552CCA56E509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ზიპრაზიდონის დამატება მეორე პრეპარატის საკუთარ მონიტორინგს არ ცვლის</a:t>
            </a:r>
          </a:p>
        </p:txBody>
      </p:sp>
    </p:spTree>
    <p:extLst>
      <p:ext uri="{BB962C8B-B14F-4D97-AF65-F5344CB8AC3E}">
        <p14:creationId xmlns:p14="http://schemas.microsoft.com/office/powerpoint/2010/main" val="1647229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0572643D-468F-4121-A3AB-E92C39EF36C2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სხვა ფსიქოტროპული კომბინაციები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96564BEA-5890-4314-8A6B-4EA10C1196B8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806D2E00-3AE9-414E-821C-2D1050DB8097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2D94139-4628-4E9C-B821-5343ED256E0A}"/>
              </a:ext>
            </a:extLst>
          </p:cNvPr>
          <p:cNvGraphicFramePr/>
          <p:nvPr/>
        </p:nvGraphicFramePr>
        <p:xfrm>
          <a:off x="762000" y="1952625"/>
          <a:ext cx="13716000" cy="5143500"/>
        </p:xfrm>
        <a:graphic>
          <a:graphicData uri="http://schemas.openxmlformats.org/drawingml/2006/table">
            <a:tbl>
              <a:tblPr/>
              <a:tblGrid>
                <a:gridCol w="533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პრეპარატი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მთავარი საკითხი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ლამოტრიჯინი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სამიზნე ეპიზოდის დაზუსტება. გამონაყარის სერიოზული შეფასება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ბენზოდიაზეპინი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მოკლევადიანი მიზანი. დამატებითი სედაცია და დაცემის რისკი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სხვა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ანტიფსიქოზური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ხანგრძლივი პოლიფარმაციის დასაბუთება. QT-ისა და EPS-ის ტვირთი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კარბამაზეპინი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ზიპრაზიდონის ექსპოზიციის შესაძლო შემცირება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ლევოდოპა და დოფამინის აგონისტი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ეფექტის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შესუსტებისა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პარკინსონიზმის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გაუარესების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შესაძლებლობა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6741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290607A0-5808-4269-87CE-7FACE3B2439C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სხვა ანტიფსიქოზურიდან გადასვლა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73874375-5845-47D0-A9C2-1B507BD1C030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F405CAA0-97C1-4437-99C8-49466E64C267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[11]</a:t>
            </a:r>
          </a:p>
        </p:txBody>
      </p:sp>
      <p:sp>
        <p:nvSpPr>
          <p:cNvPr id="4" name="step-0">
            <a:extLst>
              <a:ext uri="{FF2B5EF4-FFF2-40B4-BE49-F238E27FC236}">
                <a16:creationId xmlns:a16="http://schemas.microsoft.com/office/drawing/2014/main" id="{B82A5FB9-D183-4EEF-B058-5EBB160AE81E}"/>
              </a:ext>
            </a:extLst>
          </p:cNvPr>
          <p:cNvSpPr>
            <a:spLocks noGrp="1"/>
          </p:cNvSpPr>
          <p:nvPr/>
        </p:nvSpPr>
        <p:spPr>
          <a:xfrm>
            <a:off x="762000" y="1924050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label-0">
            <a:extLst>
              <a:ext uri="{FF2B5EF4-FFF2-40B4-BE49-F238E27FC236}">
                <a16:creationId xmlns:a16="http://schemas.microsoft.com/office/drawing/2014/main" id="{72D99A08-2174-48DE-947D-38A84B7D6389}"/>
              </a:ext>
            </a:extLst>
          </p:cNvPr>
          <p:cNvSpPr>
            <a:spLocks noGrp="1"/>
          </p:cNvSpPr>
          <p:nvPr/>
        </p:nvSpPr>
        <p:spPr>
          <a:xfrm>
            <a:off x="1857375" y="1952625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მიზანი</a:t>
            </a:r>
          </a:p>
        </p:txBody>
      </p:sp>
      <p:sp>
        <p:nvSpPr>
          <p:cNvPr id="6" name="body-0">
            <a:extLst>
              <a:ext uri="{FF2B5EF4-FFF2-40B4-BE49-F238E27FC236}">
                <a16:creationId xmlns:a16="http://schemas.microsoft.com/office/drawing/2014/main" id="{C012742D-12CD-41C2-B4BB-32E40903E7C7}"/>
              </a:ext>
            </a:extLst>
          </p:cNvPr>
          <p:cNvSpPr>
            <a:spLocks noGrp="1"/>
          </p:cNvSpPr>
          <p:nvPr/>
        </p:nvSpPr>
        <p:spPr>
          <a:xfrm>
            <a:off x="6000750" y="1952625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მეტაბოლური ტვირთის, სედაციის ან ენდოკრინული პრობლემის შემცირება</a:t>
            </a:r>
          </a:p>
        </p:txBody>
      </p:sp>
      <p:sp>
        <p:nvSpPr>
          <p:cNvPr id="7" name="step-1">
            <a:extLst>
              <a:ext uri="{FF2B5EF4-FFF2-40B4-BE49-F238E27FC236}">
                <a16:creationId xmlns:a16="http://schemas.microsoft.com/office/drawing/2014/main" id="{E7FDA318-87D4-484D-8161-A522E96DD29F}"/>
              </a:ext>
            </a:extLst>
          </p:cNvPr>
          <p:cNvSpPr>
            <a:spLocks noGrp="1"/>
          </p:cNvSpPr>
          <p:nvPr/>
        </p:nvSpPr>
        <p:spPr>
          <a:xfrm>
            <a:off x="762000" y="3209925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label-1">
            <a:extLst>
              <a:ext uri="{FF2B5EF4-FFF2-40B4-BE49-F238E27FC236}">
                <a16:creationId xmlns:a16="http://schemas.microsoft.com/office/drawing/2014/main" id="{75038FF6-3500-463C-BF3C-ADD4FA3469A9}"/>
              </a:ext>
            </a:extLst>
          </p:cNvPr>
          <p:cNvSpPr>
            <a:spLocks noGrp="1"/>
          </p:cNvSpPr>
          <p:nvPr/>
        </p:nvSpPr>
        <p:spPr>
          <a:xfrm>
            <a:off x="1857375" y="3238500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გეგმა</a:t>
            </a:r>
          </a:p>
        </p:txBody>
      </p:sp>
      <p:sp>
        <p:nvSpPr>
          <p:cNvPr id="9" name="body-1">
            <a:extLst>
              <a:ext uri="{FF2B5EF4-FFF2-40B4-BE49-F238E27FC236}">
                <a16:creationId xmlns:a16="http://schemas.microsoft.com/office/drawing/2014/main" id="{6DA90590-97E3-4A68-A59E-4143EB1206AE}"/>
              </a:ext>
            </a:extLst>
          </p:cNvPr>
          <p:cNvSpPr>
            <a:spLocks noGrp="1"/>
          </p:cNvSpPr>
          <p:nvPr/>
        </p:nvSpPr>
        <p:spPr>
          <a:xfrm>
            <a:off x="6000750" y="3238500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წინა პრეპარატზე, დოზასა და რეციდივის რისკზე მორგებული ტიტრაცია</a:t>
            </a:r>
          </a:p>
        </p:txBody>
      </p:sp>
      <p:sp>
        <p:nvSpPr>
          <p:cNvPr id="10" name="step-2">
            <a:extLst>
              <a:ext uri="{FF2B5EF4-FFF2-40B4-BE49-F238E27FC236}">
                <a16:creationId xmlns:a16="http://schemas.microsoft.com/office/drawing/2014/main" id="{241023D8-DB2D-4772-B01D-E8E21A2FC3F5}"/>
              </a:ext>
            </a:extLst>
          </p:cNvPr>
          <p:cNvSpPr>
            <a:spLocks noGrp="1"/>
          </p:cNvSpPr>
          <p:nvPr/>
        </p:nvSpPr>
        <p:spPr>
          <a:xfrm>
            <a:off x="762000" y="4495800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label-2">
            <a:extLst>
              <a:ext uri="{FF2B5EF4-FFF2-40B4-BE49-F238E27FC236}">
                <a16:creationId xmlns:a16="http://schemas.microsoft.com/office/drawing/2014/main" id="{00914C59-24D6-4D4B-B00B-B5E6DFAC2288}"/>
              </a:ext>
            </a:extLst>
          </p:cNvPr>
          <p:cNvSpPr>
            <a:spLocks noGrp="1"/>
          </p:cNvSpPr>
          <p:nvPr/>
        </p:nvSpPr>
        <p:spPr>
          <a:xfrm>
            <a:off x="1857375" y="4524375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გადაფარვა</a:t>
            </a:r>
          </a:p>
        </p:txBody>
      </p:sp>
      <p:sp>
        <p:nvSpPr>
          <p:cNvPr id="12" name="body-2">
            <a:extLst>
              <a:ext uri="{FF2B5EF4-FFF2-40B4-BE49-F238E27FC236}">
                <a16:creationId xmlns:a16="http://schemas.microsoft.com/office/drawing/2014/main" id="{68B43FC2-05BD-41A4-B4FD-FE38DA01EE83}"/>
              </a:ext>
            </a:extLst>
          </p:cNvPr>
          <p:cNvSpPr>
            <a:spLocks noGrp="1"/>
          </p:cNvSpPr>
          <p:nvPr/>
        </p:nvSpPr>
        <p:spPr>
          <a:xfrm>
            <a:off x="6000750" y="4524375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დროებითი კომბინაციის დროსაც ფასდება QT და მოტორული ტვირთი</a:t>
            </a:r>
          </a:p>
        </p:txBody>
      </p:sp>
      <p:sp>
        <p:nvSpPr>
          <p:cNvPr id="13" name="step-3">
            <a:extLst>
              <a:ext uri="{FF2B5EF4-FFF2-40B4-BE49-F238E27FC236}">
                <a16:creationId xmlns:a16="http://schemas.microsoft.com/office/drawing/2014/main" id="{B33A61CA-EF20-48F3-B3AA-491A737F5528}"/>
              </a:ext>
            </a:extLst>
          </p:cNvPr>
          <p:cNvSpPr>
            <a:spLocks noGrp="1"/>
          </p:cNvSpPr>
          <p:nvPr/>
        </p:nvSpPr>
        <p:spPr>
          <a:xfrm>
            <a:off x="762000" y="5781675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label-3">
            <a:extLst>
              <a:ext uri="{FF2B5EF4-FFF2-40B4-BE49-F238E27FC236}">
                <a16:creationId xmlns:a16="http://schemas.microsoft.com/office/drawing/2014/main" id="{D437ADD3-557A-4AC8-8CB7-D379705A6EDB}"/>
              </a:ext>
            </a:extLst>
          </p:cNvPr>
          <p:cNvSpPr>
            <a:spLocks noGrp="1"/>
          </p:cNvSpPr>
          <p:nvPr/>
        </p:nvSpPr>
        <p:spPr>
          <a:xfrm>
            <a:off x="1857375" y="5810250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შემდგომი შეფასება</a:t>
            </a:r>
          </a:p>
        </p:txBody>
      </p:sp>
      <p:sp>
        <p:nvSpPr>
          <p:cNvPr id="15" name="body-3">
            <a:extLst>
              <a:ext uri="{FF2B5EF4-FFF2-40B4-BE49-F238E27FC236}">
                <a16:creationId xmlns:a16="http://schemas.microsoft.com/office/drawing/2014/main" id="{25976FBA-92F3-4404-8C0E-F3317A8D98E2}"/>
              </a:ext>
            </a:extLst>
          </p:cNvPr>
          <p:cNvSpPr>
            <a:spLocks noGrp="1"/>
          </p:cNvSpPr>
          <p:nvPr/>
        </p:nvSpPr>
        <p:spPr>
          <a:xfrm>
            <a:off x="6000750" y="5810250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ფსიქოზის რეციდივის, მოხსნის ნიშნებისა და ახალი აკათიზიის გარჩევა</a:t>
            </a:r>
          </a:p>
        </p:txBody>
      </p:sp>
      <p:sp>
        <p:nvSpPr>
          <p:cNvPr id="16" name="key-note">
            <a:extLst>
              <a:ext uri="{FF2B5EF4-FFF2-40B4-BE49-F238E27FC236}">
                <a16:creationId xmlns:a16="http://schemas.microsoft.com/office/drawing/2014/main" id="{132E42D5-5C54-4B64-A470-6AAF2EFBEBC9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ოლანზაპინისა და კვეტიაპინის შემცირებას შეიძლება მოჰყვეს უკუგებითი უძილობა, შფოთვა ან გულისრევა</a:t>
            </a:r>
          </a:p>
        </p:txBody>
      </p:sp>
    </p:spTree>
    <p:extLst>
      <p:ext uri="{BB962C8B-B14F-4D97-AF65-F5344CB8AC3E}">
        <p14:creationId xmlns:p14="http://schemas.microsoft.com/office/powerpoint/2010/main" val="18921664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3A6ECE8F-B628-43D5-B994-37C94CBFAF74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აკათიზიისა და აგზნების გარჩევა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1C8CD01E-3251-43CC-8C41-F7D91AD877B0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5AA89557-3F17-4280-BCE6-73D30AEBA3A6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13E79E9-9C65-4BA1-82EF-C3D66A02687B}"/>
              </a:ext>
            </a:extLst>
          </p:cNvPr>
          <p:cNvGraphicFramePr/>
          <p:nvPr/>
        </p:nvGraphicFramePr>
        <p:xfrm>
          <a:off x="762000" y="1952625"/>
          <a:ext cx="13716000" cy="4857752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6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ნიშანი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აკათიზია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ფსიქოზური ან მანიური აგზნება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განცდა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შინაგანი მოუსვენრობა და მოძრაობის იძულება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ბოდვითი შინაარსი ან აფექტური აქტივაცია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ქცევა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ფეხების მოძრაობა, სიარული. მოძრაობით დროებითი შვება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სინდრომსა და სიტუაციაზე დამოკიდებული აქტივობა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დროითი კავშირი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ხშირად იწყება წამლის დაწყების ან დოზის მატების შემდეგ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შეიძლება დოზის ცვლილებამდე არსებობდეს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შეფასება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BARS და პრეპარატის გადახედვა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ფსიქოზის, მანიისა და სხვა მიზეზების შეფასება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DECDE235-564D-404B-B7A9-3072699C067C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ორივე მდგომარეობა შეიძლება თანაარსებობდეს. აკათიზიისას დოზის ზრდამ მდგომარეობა შეიძლება გააუარესოს</a:t>
            </a:r>
          </a:p>
        </p:txBody>
      </p:sp>
    </p:spTree>
    <p:extLst>
      <p:ext uri="{BB962C8B-B14F-4D97-AF65-F5344CB8AC3E}">
        <p14:creationId xmlns:p14="http://schemas.microsoft.com/office/powerpoint/2010/main" val="10869408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A4519844-C3A3-425F-9AA6-2422ED9C3414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სხვა მოძრაობითი გვერდითი მოვლენები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C6D9F2D0-3644-44F8-A1AD-45CF8D2BEB5D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856DE746-29D0-467D-A51F-61C8E184B194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</a:t>
            </a:r>
          </a:p>
        </p:txBody>
      </p:sp>
      <p:sp>
        <p:nvSpPr>
          <p:cNvPr id="4" name="left-heading">
            <a:extLst>
              <a:ext uri="{FF2B5EF4-FFF2-40B4-BE49-F238E27FC236}">
                <a16:creationId xmlns:a16="http://schemas.microsoft.com/office/drawing/2014/main" id="{9BCF330B-0A5F-41BD-8093-C1EE34EA2C9F}"/>
              </a:ext>
            </a:extLst>
          </p:cNvPr>
          <p:cNvSpPr>
            <a:spLocks noGrp="1"/>
          </p:cNvSpPr>
          <p:nvPr/>
        </p:nvSpPr>
        <p:spPr>
          <a:xfrm>
            <a:off x="762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მედიკამენტური პარკინსონიზმი</a:t>
            </a:r>
          </a:p>
        </p:txBody>
      </p:sp>
      <p:sp>
        <p:nvSpPr>
          <p:cNvPr id="5" name="right-heading">
            <a:extLst>
              <a:ext uri="{FF2B5EF4-FFF2-40B4-BE49-F238E27FC236}">
                <a16:creationId xmlns:a16="http://schemas.microsoft.com/office/drawing/2014/main" id="{428F1116-7741-44CC-B3EE-A0B2DC25CBDB}"/>
              </a:ext>
            </a:extLst>
          </p:cNvPr>
          <p:cNvSpPr>
            <a:spLocks noGrp="1"/>
          </p:cNvSpPr>
          <p:nvPr/>
        </p:nvSpPr>
        <p:spPr>
          <a:xfrm>
            <a:off x="8001000" y="1905000"/>
            <a:ext cx="647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ტარდიული დისკინეზია</a:t>
            </a:r>
          </a:p>
        </p:txBody>
      </p:sp>
      <p:sp>
        <p:nvSpPr>
          <p:cNvPr id="6" name="left-0">
            <a:extLst>
              <a:ext uri="{FF2B5EF4-FFF2-40B4-BE49-F238E27FC236}">
                <a16:creationId xmlns:a16="http://schemas.microsoft.com/office/drawing/2014/main" id="{330848EF-B6C5-4E67-8A42-CD6D823FA067}"/>
              </a:ext>
            </a:extLst>
          </p:cNvPr>
          <p:cNvSpPr>
            <a:spLocks noGrp="1"/>
          </p:cNvSpPr>
          <p:nvPr/>
        </p:nvSpPr>
        <p:spPr>
          <a:xfrm>
            <a:off x="762000" y="29527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რიგიდობა და ბრადიკინეზია</a:t>
            </a:r>
          </a:p>
        </p:txBody>
      </p:sp>
      <p:sp>
        <p:nvSpPr>
          <p:cNvPr id="7" name="left-1">
            <a:extLst>
              <a:ext uri="{FF2B5EF4-FFF2-40B4-BE49-F238E27FC236}">
                <a16:creationId xmlns:a16="http://schemas.microsoft.com/office/drawing/2014/main" id="{8349F566-12B1-44F6-A644-C69ECAA9DA38}"/>
              </a:ext>
            </a:extLst>
          </p:cNvPr>
          <p:cNvSpPr>
            <a:spLocks noGrp="1"/>
          </p:cNvSpPr>
          <p:nvPr/>
        </p:nvSpPr>
        <p:spPr>
          <a:xfrm>
            <a:off x="762000" y="39433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ჰიპომიმია და ტრემორი</a:t>
            </a:r>
          </a:p>
        </p:txBody>
      </p:sp>
      <p:sp>
        <p:nvSpPr>
          <p:cNvPr id="8" name="left-2">
            <a:extLst>
              <a:ext uri="{FF2B5EF4-FFF2-40B4-BE49-F238E27FC236}">
                <a16:creationId xmlns:a16="http://schemas.microsoft.com/office/drawing/2014/main" id="{1F48EA61-7D81-4CBA-BEBC-DD273898F7B9}"/>
              </a:ext>
            </a:extLst>
          </p:cNvPr>
          <p:cNvSpPr>
            <a:spLocks noGrp="1"/>
          </p:cNvSpPr>
          <p:nvPr/>
        </p:nvSpPr>
        <p:spPr>
          <a:xfrm>
            <a:off x="762000" y="49339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შეიძლება დაემსგავსოს ნეგატიურ სიმპტომებს</a:t>
            </a:r>
          </a:p>
        </p:txBody>
      </p:sp>
      <p:sp>
        <p:nvSpPr>
          <p:cNvPr id="9" name="left-3">
            <a:extLst>
              <a:ext uri="{FF2B5EF4-FFF2-40B4-BE49-F238E27FC236}">
                <a16:creationId xmlns:a16="http://schemas.microsoft.com/office/drawing/2014/main" id="{C5A109BC-3349-44B1-B067-7B3066FD5F60}"/>
              </a:ext>
            </a:extLst>
          </p:cNvPr>
          <p:cNvSpPr>
            <a:spLocks noGrp="1"/>
          </p:cNvSpPr>
          <p:nvPr/>
        </p:nvSpPr>
        <p:spPr>
          <a:xfrm>
            <a:off x="762000" y="5924550"/>
            <a:ext cx="6286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შეფასდეს დოზასთან დროითი კავშირი</a:t>
            </a:r>
          </a:p>
        </p:txBody>
      </p:sp>
      <p:sp>
        <p:nvSpPr>
          <p:cNvPr id="10" name="right-0">
            <a:extLst>
              <a:ext uri="{FF2B5EF4-FFF2-40B4-BE49-F238E27FC236}">
                <a16:creationId xmlns:a16="http://schemas.microsoft.com/office/drawing/2014/main" id="{5FBFA641-86E6-466A-8C09-A58731838169}"/>
              </a:ext>
            </a:extLst>
          </p:cNvPr>
          <p:cNvSpPr>
            <a:spLocks noGrp="1"/>
          </p:cNvSpPr>
          <p:nvPr/>
        </p:nvSpPr>
        <p:spPr>
          <a:xfrm>
            <a:off x="8001000" y="29527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ტუჩების, ენისა და ყბის უნებლიე მოძრაობები</a:t>
            </a:r>
          </a:p>
        </p:txBody>
      </p:sp>
      <p:sp>
        <p:nvSpPr>
          <p:cNvPr id="11" name="right-1">
            <a:extLst>
              <a:ext uri="{FF2B5EF4-FFF2-40B4-BE49-F238E27FC236}">
                <a16:creationId xmlns:a16="http://schemas.microsoft.com/office/drawing/2014/main" id="{CFF20C2F-9504-46F3-8733-06C1E1303C43}"/>
              </a:ext>
            </a:extLst>
          </p:cNvPr>
          <p:cNvSpPr>
            <a:spLocks noGrp="1"/>
          </p:cNvSpPr>
          <p:nvPr/>
        </p:nvSpPr>
        <p:spPr>
          <a:xfrm>
            <a:off x="8001000" y="39433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საწყისი აღწერა და პერიოდული AIMS</a:t>
            </a:r>
          </a:p>
        </p:txBody>
      </p:sp>
      <p:sp>
        <p:nvSpPr>
          <p:cNvPr id="12" name="right-2">
            <a:extLst>
              <a:ext uri="{FF2B5EF4-FFF2-40B4-BE49-F238E27FC236}">
                <a16:creationId xmlns:a16="http://schemas.microsoft.com/office/drawing/2014/main" id="{30283A4A-A394-485D-9F5E-1D5E451C8A88}"/>
              </a:ext>
            </a:extLst>
          </p:cNvPr>
          <p:cNvSpPr>
            <a:spLocks noGrp="1"/>
          </p:cNvSpPr>
          <p:nvPr/>
        </p:nvSpPr>
        <p:spPr>
          <a:xfrm>
            <a:off x="8001000" y="49339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რისკი ზიპრაზიდონზეც არსებობს</a:t>
            </a:r>
          </a:p>
        </p:txBody>
      </p:sp>
      <p:sp>
        <p:nvSpPr>
          <p:cNvPr id="13" name="right-3">
            <a:extLst>
              <a:ext uri="{FF2B5EF4-FFF2-40B4-BE49-F238E27FC236}">
                <a16:creationId xmlns:a16="http://schemas.microsoft.com/office/drawing/2014/main" id="{63CAC5CF-8A4B-495B-94A5-1DFF1DEB69E0}"/>
              </a:ext>
            </a:extLst>
          </p:cNvPr>
          <p:cNvSpPr>
            <a:spLocks noGrp="1"/>
          </p:cNvSpPr>
          <p:nvPr/>
        </p:nvSpPr>
        <p:spPr>
          <a:xfrm>
            <a:off x="8001000" y="5924550"/>
            <a:ext cx="6477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ანტიქოლინერგულმა შეიძლება გააუარესოს</a:t>
            </a:r>
          </a:p>
        </p:txBody>
      </p:sp>
      <p:sp>
        <p:nvSpPr>
          <p:cNvPr id="14" name="key-note">
            <a:extLst>
              <a:ext uri="{FF2B5EF4-FFF2-40B4-BE49-F238E27FC236}">
                <a16:creationId xmlns:a16="http://schemas.microsoft.com/office/drawing/2014/main" id="{B981B459-D457-4D4C-A600-05A8B79ECAE0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მკურნალობამდე აღწერილი მოძრაობითი სტატუსი ამარტივებს ახალი გვერდითი მოვლენის ამოცნობას</a:t>
            </a:r>
          </a:p>
        </p:txBody>
      </p:sp>
    </p:spTree>
    <p:extLst>
      <p:ext uri="{BB962C8B-B14F-4D97-AF65-F5344CB8AC3E}">
        <p14:creationId xmlns:p14="http://schemas.microsoft.com/office/powerpoint/2010/main" val="13136844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">
            <a:extLst>
              <a:ext uri="{FF2B5EF4-FFF2-40B4-BE49-F238E27FC236}">
                <a16:creationId xmlns:a16="http://schemas.microsoft.com/office/drawing/2014/main" id="{3831AEB2-A0C8-46B7-98AC-6939684C88AB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ნევროლოგიური პრაქტიკის მნიშვნელოვანი შეზღუდვები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4CC1B0B9-A4C8-4576-BAD6-A47468A0DA1A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34DA6731-BB8B-45C7-84B8-8D02C7540F63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</a:t>
            </a:r>
          </a:p>
        </p:txBody>
      </p:sp>
      <p:sp>
        <p:nvSpPr>
          <p:cNvPr id="4" name="label-0">
            <a:extLst>
              <a:ext uri="{FF2B5EF4-FFF2-40B4-BE49-F238E27FC236}">
                <a16:creationId xmlns:a16="http://schemas.microsoft.com/office/drawing/2014/main" id="{8BE75312-E3B6-4277-8CCF-EEDD5D4B71FF}"/>
              </a:ext>
            </a:extLst>
          </p:cNvPr>
          <p:cNvSpPr>
            <a:spLocks noGrp="1"/>
          </p:cNvSpPr>
          <p:nvPr/>
        </p:nvSpPr>
        <p:spPr>
          <a:xfrm>
            <a:off x="762000" y="19526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პარკინსონის დაავადება და ლევის სხეულაკების დემენცია</a:t>
            </a:r>
          </a:p>
        </p:txBody>
      </p:sp>
      <p:sp>
        <p:nvSpPr>
          <p:cNvPr id="5" name="body-0">
            <a:extLst>
              <a:ext uri="{FF2B5EF4-FFF2-40B4-BE49-F238E27FC236}">
                <a16:creationId xmlns:a16="http://schemas.microsoft.com/office/drawing/2014/main" id="{BE23573A-7A18-4DD4-A670-1C4DD96E8460}"/>
              </a:ext>
            </a:extLst>
          </p:cNvPr>
          <p:cNvSpPr>
            <a:spLocks noGrp="1"/>
          </p:cNvSpPr>
          <p:nvPr/>
        </p:nvSpPr>
        <p:spPr>
          <a:xfrm>
            <a:off x="4953000" y="19526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D₂ ბლოკადამ შეიძლება გააუარესოს მოტორიკა. შესაძლებელია ნეიროლეფსიური მგრძნობელობა.</a:t>
            </a:r>
          </a:p>
        </p:txBody>
      </p:sp>
      <p:sp>
        <p:nvSpPr>
          <p:cNvPr id="6" name="label-1">
            <a:extLst>
              <a:ext uri="{FF2B5EF4-FFF2-40B4-BE49-F238E27FC236}">
                <a16:creationId xmlns:a16="http://schemas.microsoft.com/office/drawing/2014/main" id="{2F45F743-1A2F-4052-AFBB-A08501D93181}"/>
              </a:ext>
            </a:extLst>
          </p:cNvPr>
          <p:cNvSpPr>
            <a:spLocks noGrp="1"/>
          </p:cNvSpPr>
          <p:nvPr/>
        </p:nvSpPr>
        <p:spPr>
          <a:xfrm>
            <a:off x="762000" y="360997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დემენციასთან დაკავშირებული ფსიქოზი</a:t>
            </a:r>
          </a:p>
        </p:txBody>
      </p:sp>
      <p:sp>
        <p:nvSpPr>
          <p:cNvPr id="7" name="body-1">
            <a:extLst>
              <a:ext uri="{FF2B5EF4-FFF2-40B4-BE49-F238E27FC236}">
                <a16:creationId xmlns:a16="http://schemas.microsoft.com/office/drawing/2014/main" id="{32D622E7-E30D-4A45-A168-9FF01193A3EE}"/>
              </a:ext>
            </a:extLst>
          </p:cNvPr>
          <p:cNvSpPr>
            <a:spLocks noGrp="1"/>
          </p:cNvSpPr>
          <p:nvPr/>
        </p:nvSpPr>
        <p:spPr>
          <a:xfrm>
            <a:off x="4953000" y="360997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ანტიფსიქოზურებს ახლავს სიკვდილიანობისა და ცერებროვასკულური მოვლენების გაზრდილი რისკი.</a:t>
            </a:r>
          </a:p>
        </p:txBody>
      </p:sp>
      <p:sp>
        <p:nvSpPr>
          <p:cNvPr id="8" name="label-2">
            <a:extLst>
              <a:ext uri="{FF2B5EF4-FFF2-40B4-BE49-F238E27FC236}">
                <a16:creationId xmlns:a16="http://schemas.microsoft.com/office/drawing/2014/main" id="{B6052ADA-EF68-4970-8BC7-8A58C6FF037C}"/>
              </a:ext>
            </a:extLst>
          </p:cNvPr>
          <p:cNvSpPr>
            <a:spLocks noGrp="1"/>
          </p:cNvSpPr>
          <p:nvPr/>
        </p:nvSpPr>
        <p:spPr>
          <a:xfrm>
            <a:off x="762000" y="5267325"/>
            <a:ext cx="38100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ეპილეფსია და კრუნჩხვითი რისკი</a:t>
            </a:r>
          </a:p>
        </p:txBody>
      </p:sp>
      <p:sp>
        <p:nvSpPr>
          <p:cNvPr id="9" name="body-2">
            <a:extLst>
              <a:ext uri="{FF2B5EF4-FFF2-40B4-BE49-F238E27FC236}">
                <a16:creationId xmlns:a16="http://schemas.microsoft.com/office/drawing/2014/main" id="{3B7A82A2-8DE8-4596-97B0-4ABE89D14E17}"/>
              </a:ext>
            </a:extLst>
          </p:cNvPr>
          <p:cNvSpPr>
            <a:spLocks noGrp="1"/>
          </p:cNvSpPr>
          <p:nvPr/>
        </p:nvSpPr>
        <p:spPr>
          <a:xfrm>
            <a:off x="4953000" y="5267325"/>
            <a:ext cx="9525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საჭიროა სიფრთხილე. ახალი ეპიზოდისას ფასდება ნევროლოგიური და არითმიული მიზეზები.</a:t>
            </a:r>
          </a:p>
        </p:txBody>
      </p:sp>
      <p:sp>
        <p:nvSpPr>
          <p:cNvPr id="10" name="key-note">
            <a:extLst>
              <a:ext uri="{FF2B5EF4-FFF2-40B4-BE49-F238E27FC236}">
                <a16:creationId xmlns:a16="http://schemas.microsoft.com/office/drawing/2014/main" id="{41171DAE-07B8-49A1-B504-DF6718328ACA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ზიპრაზიდონს დემენციასთან დაკავშირებული ფსიქოზის დამტკიცებული ჩვენება არ აქვს</a:t>
            </a:r>
          </a:p>
        </p:txBody>
      </p:sp>
    </p:spTree>
    <p:extLst>
      <p:ext uri="{BB962C8B-B14F-4D97-AF65-F5344CB8AC3E}">
        <p14:creationId xmlns:p14="http://schemas.microsoft.com/office/powerpoint/2010/main" val="19130800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B2A4C575-B9FE-4DF9-8130-BA8C0F06CCC4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ბავშვები</a:t>
            </a:r>
            <a:r>
              <a:rPr sz="3300" b="1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3300" b="1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მოზარდები</a:t>
            </a:r>
            <a:endParaRPr sz="3300" b="1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7825D14B-9589-4538-B9B3-4EA2C408C9F1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7AE56B70-F9A9-488D-B961-02FCE5EBCE72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 [13] [14] [15] [16]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C4C624-25B0-45EE-BBFA-D53E02E359B7}"/>
              </a:ext>
            </a:extLst>
          </p:cNvPr>
          <p:cNvGraphicFramePr/>
          <p:nvPr/>
        </p:nvGraphicFramePr>
        <p:xfrm>
          <a:off x="762000" y="1952625"/>
          <a:ext cx="13716000" cy="4857752"/>
        </p:xfrm>
        <a:graphic>
          <a:graphicData uri="http://schemas.openxmlformats.org/drawingml/2006/table">
            <a:tbl>
              <a:tblPr/>
              <a:tblGrid>
                <a:gridCol w="685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მდგომარეობა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მტკიცებულება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ბიპოლარული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I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აშლილობის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მწვავე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მანია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, 10–17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წელი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დადებითი პლაცებოკონტროლირებული კვლევები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მოზარდთა შიზოფრენია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ძირითად კვლევაში პლაცებოზე უპირატესობა ვერ დადასტურდა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აუტიზმთან დაკავშირებული მძიმე გაღიზიანებადობა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მცირე, ძირითადად არაკონტროლირებული მონაცემები. Off-label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ბიპოლარული დეპრესია და ხანგრძლივი პრევენცია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პედიატრიული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ეფექტიანობა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საკმარისად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დადგენილი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არ</a:t>
                      </a:r>
                      <a:r>
                        <a:rPr sz="2100" b="0" dirty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 </a:t>
                      </a:r>
                      <a:r>
                        <a:rPr sz="2100" b="0" dirty="0" err="1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არის</a:t>
                      </a:r>
                      <a:endParaRPr sz="2100" b="0" dirty="0">
                        <a:solidFill>
                          <a:srgbClr val="142D3B"/>
                        </a:solidFill>
                        <a:latin typeface="DejaVu Sans"/>
                        <a:ea typeface="DejaVu Sans"/>
                        <a:cs typeface="DejaVu Sans"/>
                      </a:endParaRP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29FD6296-4C33-4A2B-9553-79FCDFC86A5B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აშშ-ში FDA-ის პედიატრიული ჩვენება არ აქვს. ზოგი ევროპული ინსტრუქცია 10–17 წლის მანიურ ან შერეულ ეპიზოდებს მოიცავს</a:t>
            </a:r>
          </a:p>
        </p:txBody>
      </p:sp>
    </p:spTree>
    <p:extLst>
      <p:ext uri="{BB962C8B-B14F-4D97-AF65-F5344CB8AC3E}">
        <p14:creationId xmlns:p14="http://schemas.microsoft.com/office/powerpoint/2010/main" val="14351461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78A00C87-833D-4981-9E0C-D5BB79E921A6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პედიატრიული მანიის დოზირების ჩარჩო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0B827994-B1E8-488D-9BDF-90F32441CDA2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29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C4B9BD8C-FDC0-4E29-A933-E8352F9CC439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[2]</a:t>
            </a:r>
          </a:p>
        </p:txBody>
      </p:sp>
      <p:sp>
        <p:nvSpPr>
          <p:cNvPr id="4" name="intro">
            <a:extLst>
              <a:ext uri="{FF2B5EF4-FFF2-40B4-BE49-F238E27FC236}">
                <a16:creationId xmlns:a16="http://schemas.microsoft.com/office/drawing/2014/main" id="{2535B3BF-D039-4701-93ED-E4AF43BA7386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13716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10–17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წელი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.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პირველ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დღეს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20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მგ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ერთხელ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საკვებთან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შემდეგ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ორი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მიღება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და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ტიტრაცია</a:t>
            </a:r>
            <a:r>
              <a:rPr sz="2250" b="0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1–2 </a:t>
            </a:r>
            <a:r>
              <a:rPr sz="2250" b="0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კვირაში</a:t>
            </a:r>
            <a:endParaRPr sz="2250" b="0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22D9112-BEA7-4F89-976E-B1E3AF499D15}"/>
              </a:ext>
            </a:extLst>
          </p:cNvPr>
          <p:cNvGraphicFramePr/>
          <p:nvPr/>
        </p:nvGraphicFramePr>
        <p:xfrm>
          <a:off x="762000" y="3238500"/>
          <a:ext cx="13716000" cy="333375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წონა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ტიტრაციის სამიზნე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შემდგომი დიაპაზონი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მაქსიმუმი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49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&lt;45 კგ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60–80 მგ/დღე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40–80 მგ/დღე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 მგ/დღე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4925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≥45 კგ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120–160 მგ/დღე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80–160 მგ/დღე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160 მგ/დღე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key-note">
            <a:extLst>
              <a:ext uri="{FF2B5EF4-FFF2-40B4-BE49-F238E27FC236}">
                <a16:creationId xmlns:a16="http://schemas.microsoft.com/office/drawing/2014/main" id="{BD80A71A-24B9-4DA6-A202-775E3847A929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მოცემულია დღიური ჯამური დოზები ევროპული ინსტრუქციის მიხედვით. 10 წლამდე და სხვა ჩვენებებზე არ ვავრცელებთ</a:t>
            </a:r>
          </a:p>
        </p:txBody>
      </p:sp>
    </p:spTree>
    <p:extLst>
      <p:ext uri="{BB962C8B-B14F-4D97-AF65-F5344CB8AC3E}">
        <p14:creationId xmlns:p14="http://schemas.microsoft.com/office/powerpoint/2010/main" val="3249132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00B336E8-70BF-4DE0-867F-2EB4714FC439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მონიტორინგი</a:t>
            </a:r>
            <a:r>
              <a:rPr sz="3300" b="1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მკურნალობის</a:t>
            </a:r>
            <a:r>
              <a:rPr sz="3300" b="1" dirty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3300" b="1" dirty="0" err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პროცესში</a:t>
            </a:r>
            <a:endParaRPr sz="3300" b="1" dirty="0">
              <a:solidFill>
                <a:srgbClr val="142D3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AB1E1435-BFEF-4B30-BB6A-F7CF83DEEDD0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30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B6FF3AC8-F30E-4270-840A-79BF49D7A93F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0C44F7-165C-44FB-9AEA-B4C80CC95CA5}"/>
              </a:ext>
            </a:extLst>
          </p:cNvPr>
          <p:cNvGraphicFramePr/>
          <p:nvPr/>
        </p:nvGraphicFramePr>
        <p:xfrm>
          <a:off x="762000" y="1952625"/>
          <a:ext cx="13716000" cy="5143500"/>
        </p:xfrm>
        <a:graphic>
          <a:graphicData uri="http://schemas.openxmlformats.org/drawingml/2006/table">
            <a:tbl>
              <a:tblPr/>
              <a:tblGrid>
                <a:gridCol w="600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15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მაჩვენებელი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შეფასების დრო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ეფექტი, კვება, მიღება და აკათიზია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ყოველ ადრეულ ვიზიტზე და დოზის ცვლილებისას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წონა და BMI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საწყისად, მაგალითად 4, 8 და 12 კვირაზე, შემდეგ რეგულარულად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გლუკოზა ან HbA1c და ლიპიდები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საწყისად, დაახლოებით 3 თვეში, შემდეგ სულ მცირე ყოველწლიურად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ECG და K/Mg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რისკის, ახალი წამლის ან კარდიული სიმპტომის მიხედვით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3920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დისკინეზია და ენდოკრინული სიმპტომები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აქტიური გამოკითხვა. სტრუქტურირებული შეფასება და ანალიზი ჩვენებით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03733B6D-5D8A-44B4-91AF-EBFE37B86C67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მონიტორინგის სიხშირე იზრდება საწყისი დარღვევის ან ახალი რისკის დროს</a:t>
            </a:r>
          </a:p>
        </p:txBody>
      </p:sp>
    </p:spTree>
    <p:extLst>
      <p:ext uri="{BB962C8B-B14F-4D97-AF65-F5344CB8AC3E}">
        <p14:creationId xmlns:p14="http://schemas.microsoft.com/office/powerpoint/2010/main" val="10139850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DEA1701D-25D0-4969-B23C-2FB766DA51B2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ნიშნები, რომლებიც სწრაფ რეაგირებას მოითხოვს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E102157D-6B0E-403C-963A-13543708CA52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31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EC8B858F-D34C-4E49-B0EF-7F5D263C52DB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32E7A3-6BB1-4067-AF9D-8F9F73B289E8}"/>
              </a:ext>
            </a:extLst>
          </p:cNvPr>
          <p:cNvGraphicFramePr/>
          <p:nvPr/>
        </p:nvGraphicFramePr>
        <p:xfrm>
          <a:off x="762000" y="1952625"/>
          <a:ext cx="13716000" cy="4857752"/>
        </p:xfrm>
        <a:graphic>
          <a:graphicData uri="http://schemas.openxmlformats.org/drawingml/2006/table">
            <a:tbl>
              <a:tblPr/>
              <a:tblGrid>
                <a:gridCol w="7334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ნიშნები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სავარაუდო პრობლემა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>
                      <a:solidFill>
                        <a:srgbClr val="CBD6DD"/>
                      </a:solidFill>
                      <a:prstDash val="soli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142D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პალპიტაცია, პრესინკოპე ან სინკოპე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არითმიული მიზეზის შეფასება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ცხელება, მძიმე რიგიდობა, ცნობიერების ცვლილება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ნეიროლეფსიური ავთვისებიანი სინდრომი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კლონუსი, ჰიპერრეფლექსია, ოფლიანობა და აგზნება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სეროტონინული სინდრომი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3463"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გამონაყარი, ლორწოვანის დაზიანება, შეშუპება ან ცხელება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CBD6DD"/>
                      </a:solidFill>
                      <a:prstDash val="soli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0">
                          <a:solidFill>
                            <a:srgbClr val="142D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მძიმე კანის რეაქცია, მათ შორის DRESS ან სტივენს–ჯონსონი</a:t>
                      </a:r>
                    </a:p>
                  </a:txBody>
                  <a:tcPr marL="152400" marR="152400" marT="114300" marB="114300" anchor="ctr">
                    <a:lnL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BD6DD"/>
                      </a:solidFill>
                      <a:prstDash val="solid"/>
                    </a:lnR>
                    <a:lnT w="9525" cap="flat" cmpd="sng" algn="ctr">
                      <a:solidFill>
                        <a:srgbClr val="CBD6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BD6DD"/>
                      </a:solidFill>
                      <a:prstDash val="solid"/>
                    </a:lnB>
                    <a:solidFill>
                      <a:srgbClr val="E8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key-note">
            <a:extLst>
              <a:ext uri="{FF2B5EF4-FFF2-40B4-BE49-F238E27FC236}">
                <a16:creationId xmlns:a16="http://schemas.microsoft.com/office/drawing/2014/main" id="{51FD3139-B43C-4768-837B-9556524B5D1F}"/>
              </a:ext>
            </a:extLst>
          </p:cNvPr>
          <p:cNvSpPr>
            <a:spLocks noGrp="1"/>
          </p:cNvSpPr>
          <p:nvPr/>
        </p:nvSpPr>
        <p:spPr>
          <a:xfrm>
            <a:off x="762000" y="7381875"/>
            <a:ext cx="137160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მძიმე რეაქციის ეჭვისას საჭიროა გამომწვევი მკურნალობის შეჩერება და გადაუდებელი შეფასება</a:t>
            </a:r>
          </a:p>
        </p:txBody>
      </p:sp>
    </p:spTree>
    <p:extLst>
      <p:ext uri="{BB962C8B-B14F-4D97-AF65-F5344CB8AC3E}">
        <p14:creationId xmlns:p14="http://schemas.microsoft.com/office/powerpoint/2010/main" val="10052001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02203D33-E33F-41A8-9C0E-D14D4F880289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ძირითადი დასამახსოვრებელი საკითხები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6E32BDFB-C620-4723-80D5-79F51EB204F9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33</a:t>
            </a:r>
          </a:p>
        </p:txBody>
      </p:sp>
      <p:sp>
        <p:nvSpPr>
          <p:cNvPr id="3" name="references">
            <a:extLst>
              <a:ext uri="{FF2B5EF4-FFF2-40B4-BE49-F238E27FC236}">
                <a16:creationId xmlns:a16="http://schemas.microsoft.com/office/drawing/2014/main" id="{004D09AC-AC75-4297-BC1E-B59280E3C255}"/>
              </a:ext>
            </a:extLst>
          </p:cNvPr>
          <p:cNvSpPr>
            <a:spLocks noGrp="1"/>
          </p:cNvSpPr>
          <p:nvPr/>
        </p:nvSpPr>
        <p:spPr>
          <a:xfrm>
            <a:off x="762000" y="8162925"/>
            <a:ext cx="1190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[1] [2] [4]</a:t>
            </a:r>
          </a:p>
        </p:txBody>
      </p:sp>
      <p:sp>
        <p:nvSpPr>
          <p:cNvPr id="4" name="step-0">
            <a:extLst>
              <a:ext uri="{FF2B5EF4-FFF2-40B4-BE49-F238E27FC236}">
                <a16:creationId xmlns:a16="http://schemas.microsoft.com/office/drawing/2014/main" id="{E5DBAC04-53E3-4C71-8D83-A13A58644914}"/>
              </a:ext>
            </a:extLst>
          </p:cNvPr>
          <p:cNvSpPr>
            <a:spLocks noGrp="1"/>
          </p:cNvSpPr>
          <p:nvPr/>
        </p:nvSpPr>
        <p:spPr>
          <a:xfrm>
            <a:off x="762000" y="1924050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label-0">
            <a:extLst>
              <a:ext uri="{FF2B5EF4-FFF2-40B4-BE49-F238E27FC236}">
                <a16:creationId xmlns:a16="http://schemas.microsoft.com/office/drawing/2014/main" id="{67A78DDF-82AF-42BD-9447-8672AA4EEC54}"/>
              </a:ext>
            </a:extLst>
          </p:cNvPr>
          <p:cNvSpPr>
            <a:spLocks noGrp="1"/>
          </p:cNvSpPr>
          <p:nvPr/>
        </p:nvSpPr>
        <p:spPr>
          <a:xfrm>
            <a:off x="1857375" y="1952625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ჩვენება</a:t>
            </a:r>
          </a:p>
        </p:txBody>
      </p:sp>
      <p:sp>
        <p:nvSpPr>
          <p:cNvPr id="6" name="body-0">
            <a:extLst>
              <a:ext uri="{FF2B5EF4-FFF2-40B4-BE49-F238E27FC236}">
                <a16:creationId xmlns:a16="http://schemas.microsoft.com/office/drawing/2014/main" id="{08E1CDA0-9DD2-41B5-8DA7-FDAC9056BC25}"/>
              </a:ext>
            </a:extLst>
          </p:cNvPr>
          <p:cNvSpPr>
            <a:spLocks noGrp="1"/>
          </p:cNvSpPr>
          <p:nvPr/>
        </p:nvSpPr>
        <p:spPr>
          <a:xfrm>
            <a:off x="6000750" y="1952625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მკაფიო ფსიქოზური ან მანიური სამიზნე და ფაზაზე მორგებული მტკიცებულება</a:t>
            </a:r>
          </a:p>
        </p:txBody>
      </p:sp>
      <p:sp>
        <p:nvSpPr>
          <p:cNvPr id="7" name="step-1">
            <a:extLst>
              <a:ext uri="{FF2B5EF4-FFF2-40B4-BE49-F238E27FC236}">
                <a16:creationId xmlns:a16="http://schemas.microsoft.com/office/drawing/2014/main" id="{38D7CA11-3870-4E8C-B046-13CE9CB397C0}"/>
              </a:ext>
            </a:extLst>
          </p:cNvPr>
          <p:cNvSpPr>
            <a:spLocks noGrp="1"/>
          </p:cNvSpPr>
          <p:nvPr/>
        </p:nvSpPr>
        <p:spPr>
          <a:xfrm>
            <a:off x="762000" y="3209925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label-1">
            <a:extLst>
              <a:ext uri="{FF2B5EF4-FFF2-40B4-BE49-F238E27FC236}">
                <a16:creationId xmlns:a16="http://schemas.microsoft.com/office/drawing/2014/main" id="{DB25F9BA-EC92-4FF1-A261-5B3976DF05F8}"/>
              </a:ext>
            </a:extLst>
          </p:cNvPr>
          <p:cNvSpPr>
            <a:spLocks noGrp="1"/>
          </p:cNvSpPr>
          <p:nvPr/>
        </p:nvSpPr>
        <p:spPr>
          <a:xfrm>
            <a:off x="1857375" y="3238500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შეწოვა</a:t>
            </a:r>
          </a:p>
        </p:txBody>
      </p:sp>
      <p:sp>
        <p:nvSpPr>
          <p:cNvPr id="9" name="body-1">
            <a:extLst>
              <a:ext uri="{FF2B5EF4-FFF2-40B4-BE49-F238E27FC236}">
                <a16:creationId xmlns:a16="http://schemas.microsoft.com/office/drawing/2014/main" id="{956E7091-B3F0-4A62-BE47-BEFD69F10F8A}"/>
              </a:ext>
            </a:extLst>
          </p:cNvPr>
          <p:cNvSpPr>
            <a:spLocks noGrp="1"/>
          </p:cNvSpPr>
          <p:nvPr/>
        </p:nvSpPr>
        <p:spPr>
          <a:xfrm>
            <a:off x="6000750" y="3238500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ორივე პერორალური დოზა საკმარის საკვებთან, მინიმუმ 500 კკალ</a:t>
            </a:r>
          </a:p>
        </p:txBody>
      </p:sp>
      <p:sp>
        <p:nvSpPr>
          <p:cNvPr id="10" name="step-2">
            <a:extLst>
              <a:ext uri="{FF2B5EF4-FFF2-40B4-BE49-F238E27FC236}">
                <a16:creationId xmlns:a16="http://schemas.microsoft.com/office/drawing/2014/main" id="{72CC3D7F-7A5E-4FF4-90B9-E083CDA2B290}"/>
              </a:ext>
            </a:extLst>
          </p:cNvPr>
          <p:cNvSpPr>
            <a:spLocks noGrp="1"/>
          </p:cNvSpPr>
          <p:nvPr/>
        </p:nvSpPr>
        <p:spPr>
          <a:xfrm>
            <a:off x="762000" y="4495800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label-2">
            <a:extLst>
              <a:ext uri="{FF2B5EF4-FFF2-40B4-BE49-F238E27FC236}">
                <a16:creationId xmlns:a16="http://schemas.microsoft.com/office/drawing/2014/main" id="{5176B527-0193-4F4A-9F89-BFB5D51CEF9F}"/>
              </a:ext>
            </a:extLst>
          </p:cNvPr>
          <p:cNvSpPr>
            <a:spLocks noGrp="1"/>
          </p:cNvSpPr>
          <p:nvPr/>
        </p:nvSpPr>
        <p:spPr>
          <a:xfrm>
            <a:off x="1857375" y="4524375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უსაფრთხოება</a:t>
            </a:r>
          </a:p>
        </p:txBody>
      </p:sp>
      <p:sp>
        <p:nvSpPr>
          <p:cNvPr id="12" name="body-2">
            <a:extLst>
              <a:ext uri="{FF2B5EF4-FFF2-40B4-BE49-F238E27FC236}">
                <a16:creationId xmlns:a16="http://schemas.microsoft.com/office/drawing/2014/main" id="{DBDD1A7C-A5A5-4BFF-97A0-C82293DBBF44}"/>
              </a:ext>
            </a:extLst>
          </p:cNvPr>
          <p:cNvSpPr>
            <a:spLocks noGrp="1"/>
          </p:cNvSpPr>
          <p:nvPr/>
        </p:nvSpPr>
        <p:spPr>
          <a:xfrm>
            <a:off x="6000750" y="4524375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QT-ის რისკი, თანმხლები წამლები და ელექტროლიტები</a:t>
            </a:r>
          </a:p>
        </p:txBody>
      </p:sp>
      <p:sp>
        <p:nvSpPr>
          <p:cNvPr id="13" name="step-3">
            <a:extLst>
              <a:ext uri="{FF2B5EF4-FFF2-40B4-BE49-F238E27FC236}">
                <a16:creationId xmlns:a16="http://schemas.microsoft.com/office/drawing/2014/main" id="{89C7BF95-FBF5-499E-B1CD-58B1C27649AE}"/>
              </a:ext>
            </a:extLst>
          </p:cNvPr>
          <p:cNvSpPr>
            <a:spLocks noGrp="1"/>
          </p:cNvSpPr>
          <p:nvPr/>
        </p:nvSpPr>
        <p:spPr>
          <a:xfrm>
            <a:off x="762000" y="5781675"/>
            <a:ext cx="762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label-3">
            <a:extLst>
              <a:ext uri="{FF2B5EF4-FFF2-40B4-BE49-F238E27FC236}">
                <a16:creationId xmlns:a16="http://schemas.microsoft.com/office/drawing/2014/main" id="{06E08ED3-1868-4BA4-94FE-2E3101EAE532}"/>
              </a:ext>
            </a:extLst>
          </p:cNvPr>
          <p:cNvSpPr>
            <a:spLocks noGrp="1"/>
          </p:cNvSpPr>
          <p:nvPr/>
        </p:nvSpPr>
        <p:spPr>
          <a:xfrm>
            <a:off x="1857375" y="5810250"/>
            <a:ext cx="3810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17B83"/>
                </a:solidFill>
                <a:latin typeface="DejaVu Sans"/>
                <a:ea typeface="DejaVu Sans"/>
                <a:cs typeface="DejaVu Sans"/>
              </a:rPr>
              <a:t>ამტანობა და შედეგი</a:t>
            </a:r>
          </a:p>
        </p:txBody>
      </p:sp>
      <p:sp>
        <p:nvSpPr>
          <p:cNvPr id="15" name="body-3">
            <a:extLst>
              <a:ext uri="{FF2B5EF4-FFF2-40B4-BE49-F238E27FC236}">
                <a16:creationId xmlns:a16="http://schemas.microsoft.com/office/drawing/2014/main" id="{7739EB43-9DF1-464F-BCD6-0DC2DC4F9B42}"/>
              </a:ext>
            </a:extLst>
          </p:cNvPr>
          <p:cNvSpPr>
            <a:spLocks noGrp="1"/>
          </p:cNvSpPr>
          <p:nvPr/>
        </p:nvSpPr>
        <p:spPr>
          <a:xfrm>
            <a:off x="6000750" y="5810250"/>
            <a:ext cx="847725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აკათიზიის ამოცნობა, მეტაბოლური მონიტორინგი და ფუნქციონირების შეფასება</a:t>
            </a:r>
          </a:p>
        </p:txBody>
      </p:sp>
    </p:spTree>
    <p:extLst>
      <p:ext uri="{BB962C8B-B14F-4D97-AF65-F5344CB8AC3E}">
        <p14:creationId xmlns:p14="http://schemas.microsoft.com/office/powerpoint/2010/main" val="8260361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1C74A546-6E38-46D0-91C9-8A944CD8422B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წყაროები მექანიზმისა და დოზირებისთვის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E013789D-0917-47DB-A022-42A73DF249CD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34</a:t>
            </a:r>
          </a:p>
        </p:txBody>
      </p:sp>
      <p:sp>
        <p:nvSpPr>
          <p:cNvPr id="3" name="ref-title-1">
            <a:extLst>
              <a:ext uri="{FF2B5EF4-FFF2-40B4-BE49-F238E27FC236}">
                <a16:creationId xmlns:a16="http://schemas.microsoft.com/office/drawing/2014/main" id="{D628A49A-D4F9-4BCC-8A0C-F7E464DEDCFF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[1] GEODON სრული ინსტრუქცია</a:t>
            </a:r>
          </a:p>
        </p:txBody>
      </p:sp>
      <p:sp>
        <p:nvSpPr>
          <p:cNvPr id="4" name="ref-url-1">
            <a:extLst>
              <a:ext uri="{FF2B5EF4-FFF2-40B4-BE49-F238E27FC236}">
                <a16:creationId xmlns:a16="http://schemas.microsoft.com/office/drawing/2014/main" id="{A035A4ED-7FC1-4A32-955A-1B02E9E8708D}"/>
              </a:ext>
            </a:extLst>
          </p:cNvPr>
          <p:cNvSpPr>
            <a:spLocks noGrp="1"/>
          </p:cNvSpPr>
          <p:nvPr/>
        </p:nvSpPr>
        <p:spPr>
          <a:xfrm>
            <a:off x="762000" y="236220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3"/>
              </a:rPr>
              <a:t>https://labeling.pfizer.com/showlabeling.aspx?id=584</a:t>
            </a:r>
          </a:p>
        </p:txBody>
      </p:sp>
      <p:sp>
        <p:nvSpPr>
          <p:cNvPr id="5" name="ref-title-2">
            <a:extLst>
              <a:ext uri="{FF2B5EF4-FFF2-40B4-BE49-F238E27FC236}">
                <a16:creationId xmlns:a16="http://schemas.microsoft.com/office/drawing/2014/main" id="{6F004240-B3A6-4306-9E79-9E5DEC248348}"/>
              </a:ext>
            </a:extLst>
          </p:cNvPr>
          <p:cNvSpPr>
            <a:spLocks noGrp="1"/>
          </p:cNvSpPr>
          <p:nvPr/>
        </p:nvSpPr>
        <p:spPr>
          <a:xfrm>
            <a:off x="762000" y="280987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[2] AEMPS CIMA. Ziprasidona Aurovitas SmPC</a:t>
            </a:r>
          </a:p>
        </p:txBody>
      </p:sp>
      <p:sp>
        <p:nvSpPr>
          <p:cNvPr id="6" name="ref-url-2">
            <a:extLst>
              <a:ext uri="{FF2B5EF4-FFF2-40B4-BE49-F238E27FC236}">
                <a16:creationId xmlns:a16="http://schemas.microsoft.com/office/drawing/2014/main" id="{222143F3-AE4D-4F8E-BDEB-498F0035C430}"/>
              </a:ext>
            </a:extLst>
          </p:cNvPr>
          <p:cNvSpPr>
            <a:spLocks noGrp="1"/>
          </p:cNvSpPr>
          <p:nvPr/>
        </p:nvSpPr>
        <p:spPr>
          <a:xfrm>
            <a:off x="762000" y="336232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4"/>
              </a:rPr>
              <a:t>https://cima.aemps.es/cima/dochtml/ft/83772/FT_83772.html</a:t>
            </a:r>
          </a:p>
        </p:txBody>
      </p:sp>
      <p:sp>
        <p:nvSpPr>
          <p:cNvPr id="7" name="ref-title-3">
            <a:extLst>
              <a:ext uri="{FF2B5EF4-FFF2-40B4-BE49-F238E27FC236}">
                <a16:creationId xmlns:a16="http://schemas.microsoft.com/office/drawing/2014/main" id="{52B9BB69-910A-4A3F-A503-8EBC65DCCB07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[3] Breier et al. Olanzapine versus ziprasidone. 2005</a:t>
            </a:r>
          </a:p>
        </p:txBody>
      </p:sp>
      <p:sp>
        <p:nvSpPr>
          <p:cNvPr id="8" name="ref-url-3">
            <a:extLst>
              <a:ext uri="{FF2B5EF4-FFF2-40B4-BE49-F238E27FC236}">
                <a16:creationId xmlns:a16="http://schemas.microsoft.com/office/drawing/2014/main" id="{460A4AC7-5287-4F03-8CE9-8DA5FE5F6126}"/>
              </a:ext>
            </a:extLst>
          </p:cNvPr>
          <p:cNvSpPr>
            <a:spLocks noGrp="1"/>
          </p:cNvSpPr>
          <p:nvPr/>
        </p:nvSpPr>
        <p:spPr>
          <a:xfrm>
            <a:off x="762000" y="436245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5"/>
              </a:rPr>
              <a:t>https://pubmed.ncbi.nlm.nih.gov/16199834/</a:t>
            </a:r>
          </a:p>
        </p:txBody>
      </p:sp>
      <p:sp>
        <p:nvSpPr>
          <p:cNvPr id="9" name="ref-title-4">
            <a:extLst>
              <a:ext uri="{FF2B5EF4-FFF2-40B4-BE49-F238E27FC236}">
                <a16:creationId xmlns:a16="http://schemas.microsoft.com/office/drawing/2014/main" id="{6B5ED310-0007-4E67-8FFD-3ABC39211C75}"/>
              </a:ext>
            </a:extLst>
          </p:cNvPr>
          <p:cNvSpPr>
            <a:spLocks noGrp="1"/>
          </p:cNvSpPr>
          <p:nvPr/>
        </p:nvSpPr>
        <p:spPr>
          <a:xfrm>
            <a:off x="762000" y="481012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[4] Gandelman et al. კვების გავლენა შეწოვაზე. 2009</a:t>
            </a:r>
          </a:p>
        </p:txBody>
      </p:sp>
      <p:sp>
        <p:nvSpPr>
          <p:cNvPr id="10" name="ref-url-4">
            <a:extLst>
              <a:ext uri="{FF2B5EF4-FFF2-40B4-BE49-F238E27FC236}">
                <a16:creationId xmlns:a16="http://schemas.microsoft.com/office/drawing/2014/main" id="{61425BC0-E21B-4AB9-BF57-7702F218F3C6}"/>
              </a:ext>
            </a:extLst>
          </p:cNvPr>
          <p:cNvSpPr>
            <a:spLocks noGrp="1"/>
          </p:cNvSpPr>
          <p:nvPr/>
        </p:nvSpPr>
        <p:spPr>
          <a:xfrm>
            <a:off x="762000" y="536257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6"/>
              </a:rPr>
              <a:t>https://pubmed.ncbi.nlm.nih.gov/19026256/</a:t>
            </a:r>
          </a:p>
        </p:txBody>
      </p:sp>
      <p:sp>
        <p:nvSpPr>
          <p:cNvPr id="11" name="ref-title-5">
            <a:extLst>
              <a:ext uri="{FF2B5EF4-FFF2-40B4-BE49-F238E27FC236}">
                <a16:creationId xmlns:a16="http://schemas.microsoft.com/office/drawing/2014/main" id="{DBFFBE22-30C1-442C-9C7D-121546DBA6B7}"/>
              </a:ext>
            </a:extLst>
          </p:cNvPr>
          <p:cNvSpPr>
            <a:spLocks noGrp="1"/>
          </p:cNvSpPr>
          <p:nvPr/>
        </p:nvSpPr>
        <p:spPr>
          <a:xfrm>
            <a:off x="762000" y="581025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[5] Lombardo et al. ბიპოლარული დეპრესიის კვლევები</a:t>
            </a:r>
          </a:p>
        </p:txBody>
      </p:sp>
      <p:sp>
        <p:nvSpPr>
          <p:cNvPr id="12" name="ref-url-5">
            <a:extLst>
              <a:ext uri="{FF2B5EF4-FFF2-40B4-BE49-F238E27FC236}">
                <a16:creationId xmlns:a16="http://schemas.microsoft.com/office/drawing/2014/main" id="{9D577AA3-C888-43CF-9226-9AB24031CF24}"/>
              </a:ext>
            </a:extLst>
          </p:cNvPr>
          <p:cNvSpPr>
            <a:spLocks noGrp="1"/>
          </p:cNvSpPr>
          <p:nvPr/>
        </p:nvSpPr>
        <p:spPr>
          <a:xfrm>
            <a:off x="762000" y="636270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7"/>
              </a:rPr>
              <a:t>https://pubmed.ncbi.nlm.nih.gov/22722504/</a:t>
            </a:r>
          </a:p>
        </p:txBody>
      </p:sp>
      <p:sp>
        <p:nvSpPr>
          <p:cNvPr id="13" name="ref-title-6">
            <a:extLst>
              <a:ext uri="{FF2B5EF4-FFF2-40B4-BE49-F238E27FC236}">
                <a16:creationId xmlns:a16="http://schemas.microsoft.com/office/drawing/2014/main" id="{7C823E05-93FA-4CAE-9AFA-0FBC4F84DDE3}"/>
              </a:ext>
            </a:extLst>
          </p:cNvPr>
          <p:cNvSpPr>
            <a:spLocks noGrp="1"/>
          </p:cNvSpPr>
          <p:nvPr/>
        </p:nvSpPr>
        <p:spPr>
          <a:xfrm>
            <a:off x="762000" y="681037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[6] Strom et al. ZODIAC. 2011</a:t>
            </a:r>
          </a:p>
        </p:txBody>
      </p:sp>
      <p:sp>
        <p:nvSpPr>
          <p:cNvPr id="14" name="ref-url-6">
            <a:extLst>
              <a:ext uri="{FF2B5EF4-FFF2-40B4-BE49-F238E27FC236}">
                <a16:creationId xmlns:a16="http://schemas.microsoft.com/office/drawing/2014/main" id="{A06309D1-546C-49E0-A1FE-6BFCC07BE5C0}"/>
              </a:ext>
            </a:extLst>
          </p:cNvPr>
          <p:cNvSpPr>
            <a:spLocks noGrp="1"/>
          </p:cNvSpPr>
          <p:nvPr/>
        </p:nvSpPr>
        <p:spPr>
          <a:xfrm>
            <a:off x="762000" y="736282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8"/>
              </a:rPr>
              <a:t>https://pubmed.ncbi.nlm.nih.gov/21041245/</a:t>
            </a:r>
          </a:p>
        </p:txBody>
      </p:sp>
    </p:spTree>
    <p:extLst>
      <p:ext uri="{BB962C8B-B14F-4D97-AF65-F5344CB8AC3E}">
        <p14:creationId xmlns:p14="http://schemas.microsoft.com/office/powerpoint/2010/main" val="6813715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4453D1CF-05E6-4876-9C12-FEDE3CBA2F53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წყაროები კომბინაციებისა და ნევროლოგიისთვის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054E988B-72FF-4BB2-9EA8-ADAB01403651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35</a:t>
            </a:r>
          </a:p>
        </p:txBody>
      </p:sp>
      <p:sp>
        <p:nvSpPr>
          <p:cNvPr id="3" name="ref-title-7">
            <a:extLst>
              <a:ext uri="{FF2B5EF4-FFF2-40B4-BE49-F238E27FC236}">
                <a16:creationId xmlns:a16="http://schemas.microsoft.com/office/drawing/2014/main" id="{48E3D953-3E20-4A42-B767-EF686DD5DE8C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[7] Bowden et al. შემანარჩუნებელი დამატებითი თერაპია. 2010</a:t>
            </a:r>
          </a:p>
        </p:txBody>
      </p:sp>
      <p:sp>
        <p:nvSpPr>
          <p:cNvPr id="4" name="ref-url-7">
            <a:extLst>
              <a:ext uri="{FF2B5EF4-FFF2-40B4-BE49-F238E27FC236}">
                <a16:creationId xmlns:a16="http://schemas.microsoft.com/office/drawing/2014/main" id="{923E1F35-27C0-4589-9E56-26112DE65D6B}"/>
              </a:ext>
            </a:extLst>
          </p:cNvPr>
          <p:cNvSpPr>
            <a:spLocks noGrp="1"/>
          </p:cNvSpPr>
          <p:nvPr/>
        </p:nvSpPr>
        <p:spPr>
          <a:xfrm>
            <a:off x="762000" y="236220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3"/>
              </a:rPr>
              <a:t>https://pubmed.ncbi.nlm.nih.gov/20122373/</a:t>
            </a:r>
          </a:p>
        </p:txBody>
      </p:sp>
      <p:sp>
        <p:nvSpPr>
          <p:cNvPr id="5" name="ref-title-8">
            <a:extLst>
              <a:ext uri="{FF2B5EF4-FFF2-40B4-BE49-F238E27FC236}">
                <a16:creationId xmlns:a16="http://schemas.microsoft.com/office/drawing/2014/main" id="{FD82B577-EF62-445F-8881-D8714142DC30}"/>
              </a:ext>
            </a:extLst>
          </p:cNvPr>
          <p:cNvSpPr>
            <a:spLocks noGrp="1"/>
          </p:cNvSpPr>
          <p:nvPr/>
        </p:nvSpPr>
        <p:spPr>
          <a:xfrm>
            <a:off x="762000" y="280987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[8] Sachs et al. მწვავე მანიის დამატებითი თერაპია. 2012</a:t>
            </a:r>
          </a:p>
        </p:txBody>
      </p:sp>
      <p:sp>
        <p:nvSpPr>
          <p:cNvPr id="6" name="ref-url-8">
            <a:extLst>
              <a:ext uri="{FF2B5EF4-FFF2-40B4-BE49-F238E27FC236}">
                <a16:creationId xmlns:a16="http://schemas.microsoft.com/office/drawing/2014/main" id="{E7024ECB-3C24-4008-957B-0EE46AD1996C}"/>
              </a:ext>
            </a:extLst>
          </p:cNvPr>
          <p:cNvSpPr>
            <a:spLocks noGrp="1"/>
          </p:cNvSpPr>
          <p:nvPr/>
        </p:nvSpPr>
        <p:spPr>
          <a:xfrm>
            <a:off x="762000" y="336232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4"/>
              </a:rPr>
              <a:t>https://pubmed.ncbi.nlm.nih.gov/23218157/</a:t>
            </a:r>
          </a:p>
        </p:txBody>
      </p:sp>
      <p:sp>
        <p:nvSpPr>
          <p:cNvPr id="7" name="ref-title-9">
            <a:extLst>
              <a:ext uri="{FF2B5EF4-FFF2-40B4-BE49-F238E27FC236}">
                <a16:creationId xmlns:a16="http://schemas.microsoft.com/office/drawing/2014/main" id="{9CA06AFF-AC82-49D5-A854-299EAC830954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[9] Papakostas et al. ესციტალოპრამის აუგმენტაცია. 2015</a:t>
            </a:r>
          </a:p>
        </p:txBody>
      </p:sp>
      <p:sp>
        <p:nvSpPr>
          <p:cNvPr id="8" name="ref-url-9">
            <a:extLst>
              <a:ext uri="{FF2B5EF4-FFF2-40B4-BE49-F238E27FC236}">
                <a16:creationId xmlns:a16="http://schemas.microsoft.com/office/drawing/2014/main" id="{38AFFB4A-37A7-4D02-8744-6EB1EBA2DB61}"/>
              </a:ext>
            </a:extLst>
          </p:cNvPr>
          <p:cNvSpPr>
            <a:spLocks noGrp="1"/>
          </p:cNvSpPr>
          <p:nvPr/>
        </p:nvSpPr>
        <p:spPr>
          <a:xfrm>
            <a:off x="762000" y="436245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5"/>
              </a:rPr>
              <a:t>https://pmc.ncbi.nlm.nih.gov/articles/PMC4843798/</a:t>
            </a:r>
          </a:p>
        </p:txBody>
      </p:sp>
      <p:sp>
        <p:nvSpPr>
          <p:cNvPr id="9" name="ref-title-10">
            <a:extLst>
              <a:ext uri="{FF2B5EF4-FFF2-40B4-BE49-F238E27FC236}">
                <a16:creationId xmlns:a16="http://schemas.microsoft.com/office/drawing/2014/main" id="{1F5C5E3E-EEF6-47A2-91F8-D23FC51C32C1}"/>
              </a:ext>
            </a:extLst>
          </p:cNvPr>
          <p:cNvSpPr>
            <a:spLocks noGrp="1"/>
          </p:cNvSpPr>
          <p:nvPr/>
        </p:nvSpPr>
        <p:spPr>
          <a:xfrm>
            <a:off x="762000" y="481012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[10] Ionescu et al. შფოთვითი დეპრესიის ანალიზი. 2016</a:t>
            </a:r>
          </a:p>
        </p:txBody>
      </p:sp>
      <p:sp>
        <p:nvSpPr>
          <p:cNvPr id="10" name="ref-url-10">
            <a:extLst>
              <a:ext uri="{FF2B5EF4-FFF2-40B4-BE49-F238E27FC236}">
                <a16:creationId xmlns:a16="http://schemas.microsoft.com/office/drawing/2014/main" id="{9C9517EB-4B91-4A80-821C-A19C95555CAB}"/>
              </a:ext>
            </a:extLst>
          </p:cNvPr>
          <p:cNvSpPr>
            <a:spLocks noGrp="1"/>
          </p:cNvSpPr>
          <p:nvPr/>
        </p:nvSpPr>
        <p:spPr>
          <a:xfrm>
            <a:off x="762000" y="536257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6"/>
              </a:rPr>
              <a:t>https://pubmed.ncbi.nlm.nih.gov/27306192/</a:t>
            </a:r>
          </a:p>
        </p:txBody>
      </p:sp>
      <p:sp>
        <p:nvSpPr>
          <p:cNvPr id="11" name="ref-title-11">
            <a:extLst>
              <a:ext uri="{FF2B5EF4-FFF2-40B4-BE49-F238E27FC236}">
                <a16:creationId xmlns:a16="http://schemas.microsoft.com/office/drawing/2014/main" id="{2133B9BB-1CDC-474E-97DB-74BF34B1ED34}"/>
              </a:ext>
            </a:extLst>
          </p:cNvPr>
          <p:cNvSpPr>
            <a:spLocks noGrp="1"/>
          </p:cNvSpPr>
          <p:nvPr/>
        </p:nvSpPr>
        <p:spPr>
          <a:xfrm>
            <a:off x="762000" y="581025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[11] Keks et al. Antipsychotic switching tool</a:t>
            </a:r>
          </a:p>
        </p:txBody>
      </p:sp>
      <p:sp>
        <p:nvSpPr>
          <p:cNvPr id="12" name="ref-url-11">
            <a:extLst>
              <a:ext uri="{FF2B5EF4-FFF2-40B4-BE49-F238E27FC236}">
                <a16:creationId xmlns:a16="http://schemas.microsoft.com/office/drawing/2014/main" id="{5C954B11-E09A-4C38-9259-55C77C46B289}"/>
              </a:ext>
            </a:extLst>
          </p:cNvPr>
          <p:cNvSpPr>
            <a:spLocks noGrp="1"/>
          </p:cNvSpPr>
          <p:nvPr/>
        </p:nvSpPr>
        <p:spPr>
          <a:xfrm>
            <a:off x="762000" y="636270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7"/>
              </a:rPr>
              <a:t>https://australianprescriber.tg.org.au/articles/antipsychotic-switching-tool.html</a:t>
            </a:r>
          </a:p>
        </p:txBody>
      </p:sp>
      <p:sp>
        <p:nvSpPr>
          <p:cNvPr id="13" name="ref-title-12">
            <a:extLst>
              <a:ext uri="{FF2B5EF4-FFF2-40B4-BE49-F238E27FC236}">
                <a16:creationId xmlns:a16="http://schemas.microsoft.com/office/drawing/2014/main" id="{6ADDB033-9D10-44A2-8B64-5024F9739AE1}"/>
              </a:ext>
            </a:extLst>
          </p:cNvPr>
          <p:cNvSpPr>
            <a:spLocks noGrp="1"/>
          </p:cNvSpPr>
          <p:nvPr/>
        </p:nvSpPr>
        <p:spPr>
          <a:xfrm>
            <a:off x="762000" y="681037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[12] Girard et al. MIND-USA. NEJM. 2018</a:t>
            </a:r>
          </a:p>
        </p:txBody>
      </p:sp>
      <p:sp>
        <p:nvSpPr>
          <p:cNvPr id="14" name="ref-url-12">
            <a:extLst>
              <a:ext uri="{FF2B5EF4-FFF2-40B4-BE49-F238E27FC236}">
                <a16:creationId xmlns:a16="http://schemas.microsoft.com/office/drawing/2014/main" id="{F43BC5F6-A074-4AE4-82A3-91FC86A13AA1}"/>
              </a:ext>
            </a:extLst>
          </p:cNvPr>
          <p:cNvSpPr>
            <a:spLocks noGrp="1"/>
          </p:cNvSpPr>
          <p:nvPr/>
        </p:nvSpPr>
        <p:spPr>
          <a:xfrm>
            <a:off x="762000" y="736282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8"/>
              </a:rPr>
              <a:t>https://pubmed.ncbi.nlm.nih.gov/30346242/</a:t>
            </a:r>
          </a:p>
        </p:txBody>
      </p:sp>
    </p:spTree>
    <p:extLst>
      <p:ext uri="{BB962C8B-B14F-4D97-AF65-F5344CB8AC3E}">
        <p14:creationId xmlns:p14="http://schemas.microsoft.com/office/powerpoint/2010/main" val="16498869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EDDB15B7-A393-46A9-8EAC-66CDB9F4D34F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წყაროები პედიატრიისა და ბიომარკერებისთვის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3B12E9D9-28D7-427C-B638-BFC54EDE0423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36</a:t>
            </a:r>
          </a:p>
        </p:txBody>
      </p:sp>
      <p:sp>
        <p:nvSpPr>
          <p:cNvPr id="3" name="ref-title-13">
            <a:extLst>
              <a:ext uri="{FF2B5EF4-FFF2-40B4-BE49-F238E27FC236}">
                <a16:creationId xmlns:a16="http://schemas.microsoft.com/office/drawing/2014/main" id="{B34C0303-EA6F-4247-8C20-16D93A8539AB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[13] Findling et al. პედიატრიული ბიპოლარული აშლილობა. 2013</a:t>
            </a:r>
          </a:p>
        </p:txBody>
      </p:sp>
      <p:sp>
        <p:nvSpPr>
          <p:cNvPr id="4" name="ref-url-13">
            <a:extLst>
              <a:ext uri="{FF2B5EF4-FFF2-40B4-BE49-F238E27FC236}">
                <a16:creationId xmlns:a16="http://schemas.microsoft.com/office/drawing/2014/main" id="{775A4610-2B7A-484A-8111-53581CC0361E}"/>
              </a:ext>
            </a:extLst>
          </p:cNvPr>
          <p:cNvSpPr>
            <a:spLocks noGrp="1"/>
          </p:cNvSpPr>
          <p:nvPr/>
        </p:nvSpPr>
        <p:spPr>
          <a:xfrm>
            <a:off x="762000" y="236220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3"/>
              </a:rPr>
              <a:t>https://pubmed.ncbi.nlm.nih.gov/24111980/</a:t>
            </a:r>
          </a:p>
        </p:txBody>
      </p:sp>
      <p:sp>
        <p:nvSpPr>
          <p:cNvPr id="5" name="ref-title-14">
            <a:extLst>
              <a:ext uri="{FF2B5EF4-FFF2-40B4-BE49-F238E27FC236}">
                <a16:creationId xmlns:a16="http://schemas.microsoft.com/office/drawing/2014/main" id="{94D3EF07-3DC2-48C6-BEA9-BFFADA835526}"/>
              </a:ext>
            </a:extLst>
          </p:cNvPr>
          <p:cNvSpPr>
            <a:spLocks noGrp="1"/>
          </p:cNvSpPr>
          <p:nvPr/>
        </p:nvSpPr>
        <p:spPr>
          <a:xfrm>
            <a:off x="762000" y="280987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[14] პედიატრიული მანიის განმეორებითი კვლევა. 2022</a:t>
            </a:r>
          </a:p>
        </p:txBody>
      </p:sp>
      <p:sp>
        <p:nvSpPr>
          <p:cNvPr id="6" name="ref-url-14">
            <a:extLst>
              <a:ext uri="{FF2B5EF4-FFF2-40B4-BE49-F238E27FC236}">
                <a16:creationId xmlns:a16="http://schemas.microsoft.com/office/drawing/2014/main" id="{5598F6C1-D840-4BB1-862C-08A149BBAA76}"/>
              </a:ext>
            </a:extLst>
          </p:cNvPr>
          <p:cNvSpPr>
            <a:spLocks noGrp="1"/>
          </p:cNvSpPr>
          <p:nvPr/>
        </p:nvSpPr>
        <p:spPr>
          <a:xfrm>
            <a:off x="762000" y="336232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4"/>
              </a:rPr>
              <a:t>https://pubmed.ncbi.nlm.nih.gov/35394365/</a:t>
            </a:r>
          </a:p>
        </p:txBody>
      </p:sp>
      <p:sp>
        <p:nvSpPr>
          <p:cNvPr id="7" name="ref-title-15">
            <a:extLst>
              <a:ext uri="{FF2B5EF4-FFF2-40B4-BE49-F238E27FC236}">
                <a16:creationId xmlns:a16="http://schemas.microsoft.com/office/drawing/2014/main" id="{0F476302-A495-4367-83BD-2A79BC865677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[15] Findling et al. მოზარდთა შიზოფრენია. 2013</a:t>
            </a:r>
          </a:p>
        </p:txBody>
      </p:sp>
      <p:sp>
        <p:nvSpPr>
          <p:cNvPr id="8" name="ref-url-15">
            <a:extLst>
              <a:ext uri="{FF2B5EF4-FFF2-40B4-BE49-F238E27FC236}">
                <a16:creationId xmlns:a16="http://schemas.microsoft.com/office/drawing/2014/main" id="{B7BDC7A5-B6EA-4A28-A3CF-26E5F81D185C}"/>
              </a:ext>
            </a:extLst>
          </p:cNvPr>
          <p:cNvSpPr>
            <a:spLocks noGrp="1"/>
          </p:cNvSpPr>
          <p:nvPr/>
        </p:nvSpPr>
        <p:spPr>
          <a:xfrm>
            <a:off x="762000" y="436245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5"/>
              </a:rPr>
              <a:t>https://pubmed.ncbi.nlm.nih.gov/24111983/</a:t>
            </a:r>
          </a:p>
        </p:txBody>
      </p:sp>
      <p:sp>
        <p:nvSpPr>
          <p:cNvPr id="9" name="ref-title-16">
            <a:extLst>
              <a:ext uri="{FF2B5EF4-FFF2-40B4-BE49-F238E27FC236}">
                <a16:creationId xmlns:a16="http://schemas.microsoft.com/office/drawing/2014/main" id="{98CCFFB8-CC1D-40C3-A2B7-F7A5CD37A8F4}"/>
              </a:ext>
            </a:extLst>
          </p:cNvPr>
          <p:cNvSpPr>
            <a:spLocks noGrp="1"/>
          </p:cNvSpPr>
          <p:nvPr/>
        </p:nvSpPr>
        <p:spPr>
          <a:xfrm>
            <a:off x="762000" y="481012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[16] Dominick et al. აუტიზმთან დაკავშირებული გაღიზიანებადობა</a:t>
            </a:r>
          </a:p>
        </p:txBody>
      </p:sp>
      <p:sp>
        <p:nvSpPr>
          <p:cNvPr id="10" name="ref-url-16">
            <a:extLst>
              <a:ext uri="{FF2B5EF4-FFF2-40B4-BE49-F238E27FC236}">
                <a16:creationId xmlns:a16="http://schemas.microsoft.com/office/drawing/2014/main" id="{04D2D5AA-2B15-480A-ACCD-60DAF49775C7}"/>
              </a:ext>
            </a:extLst>
          </p:cNvPr>
          <p:cNvSpPr>
            <a:spLocks noGrp="1"/>
          </p:cNvSpPr>
          <p:nvPr/>
        </p:nvSpPr>
        <p:spPr>
          <a:xfrm>
            <a:off x="762000" y="536257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6"/>
              </a:rPr>
              <a:t>https://pubmed.ncbi.nlm.nih.gov/26091194/</a:t>
            </a:r>
          </a:p>
        </p:txBody>
      </p:sp>
      <p:sp>
        <p:nvSpPr>
          <p:cNvPr id="11" name="ref-title-17">
            <a:extLst>
              <a:ext uri="{FF2B5EF4-FFF2-40B4-BE49-F238E27FC236}">
                <a16:creationId xmlns:a16="http://schemas.microsoft.com/office/drawing/2014/main" id="{A295108E-B281-44D6-9695-63743A31D667}"/>
              </a:ext>
            </a:extLst>
          </p:cNvPr>
          <p:cNvSpPr>
            <a:spLocks noGrp="1"/>
          </p:cNvSpPr>
          <p:nvPr/>
        </p:nvSpPr>
        <p:spPr>
          <a:xfrm>
            <a:off x="762000" y="581025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[17] Yao et al. კომბინაციების მეტაანალიზი. 2025</a:t>
            </a:r>
          </a:p>
        </p:txBody>
      </p:sp>
      <p:sp>
        <p:nvSpPr>
          <p:cNvPr id="12" name="ref-url-17">
            <a:extLst>
              <a:ext uri="{FF2B5EF4-FFF2-40B4-BE49-F238E27FC236}">
                <a16:creationId xmlns:a16="http://schemas.microsoft.com/office/drawing/2014/main" id="{07271BC5-A773-4E53-8446-593A309A5DA3}"/>
              </a:ext>
            </a:extLst>
          </p:cNvPr>
          <p:cNvSpPr>
            <a:spLocks noGrp="1"/>
          </p:cNvSpPr>
          <p:nvPr/>
        </p:nvSpPr>
        <p:spPr>
          <a:xfrm>
            <a:off x="762000" y="636270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7"/>
              </a:rPr>
              <a:t>https://pubmed.ncbi.nlm.nih.gov/41431288/</a:t>
            </a:r>
          </a:p>
        </p:txBody>
      </p:sp>
    </p:spTree>
    <p:extLst>
      <p:ext uri="{BB962C8B-B14F-4D97-AF65-F5344CB8AC3E}">
        <p14:creationId xmlns:p14="http://schemas.microsoft.com/office/powerpoint/2010/main" val="5034879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EE84CFBD-DD5D-4F17-A75E-719AAE15DD6A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წყაროები ანტიდეპრესანტებთან კომბინაციებისთვის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8176D395-D3B4-401A-9BE6-504594785B4B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ref-title-9">
            <a:extLst>
              <a:ext uri="{FF2B5EF4-FFF2-40B4-BE49-F238E27FC236}">
                <a16:creationId xmlns:a16="http://schemas.microsoft.com/office/drawing/2014/main" id="{143F33B9-72B8-437F-B7BA-5517992EFFB2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[9] Papakostas et al. ესციტალოპრამის აუგმენტაცია. 2015</a:t>
            </a:r>
          </a:p>
        </p:txBody>
      </p:sp>
      <p:sp>
        <p:nvSpPr>
          <p:cNvPr id="4" name="ref-url-9">
            <a:extLst>
              <a:ext uri="{FF2B5EF4-FFF2-40B4-BE49-F238E27FC236}">
                <a16:creationId xmlns:a16="http://schemas.microsoft.com/office/drawing/2014/main" id="{FABF2065-42B5-4232-B181-FC43A9693B69}"/>
              </a:ext>
            </a:extLst>
          </p:cNvPr>
          <p:cNvSpPr>
            <a:spLocks noGrp="1"/>
          </p:cNvSpPr>
          <p:nvPr/>
        </p:nvSpPr>
        <p:spPr>
          <a:xfrm>
            <a:off x="762000" y="236220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3"/>
              </a:rPr>
              <a:t>https://pmc.ncbi.nlm.nih.gov/articles/PMC4843798/</a:t>
            </a:r>
          </a:p>
        </p:txBody>
      </p:sp>
      <p:sp>
        <p:nvSpPr>
          <p:cNvPr id="5" name="ref-title-10">
            <a:extLst>
              <a:ext uri="{FF2B5EF4-FFF2-40B4-BE49-F238E27FC236}">
                <a16:creationId xmlns:a16="http://schemas.microsoft.com/office/drawing/2014/main" id="{6D17199A-54F7-4A76-9E8A-AC4708406DFF}"/>
              </a:ext>
            </a:extLst>
          </p:cNvPr>
          <p:cNvSpPr>
            <a:spLocks noGrp="1"/>
          </p:cNvSpPr>
          <p:nvPr/>
        </p:nvSpPr>
        <p:spPr>
          <a:xfrm>
            <a:off x="762000" y="280987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[10] Ionescu et al. შფოთვითი დეპრესიის ანალიზი. 2016</a:t>
            </a:r>
          </a:p>
        </p:txBody>
      </p:sp>
      <p:sp>
        <p:nvSpPr>
          <p:cNvPr id="6" name="ref-url-10">
            <a:extLst>
              <a:ext uri="{FF2B5EF4-FFF2-40B4-BE49-F238E27FC236}">
                <a16:creationId xmlns:a16="http://schemas.microsoft.com/office/drawing/2014/main" id="{7C4BD67B-2B07-4513-A67A-3DBF845870FF}"/>
              </a:ext>
            </a:extLst>
          </p:cNvPr>
          <p:cNvSpPr>
            <a:spLocks noGrp="1"/>
          </p:cNvSpPr>
          <p:nvPr/>
        </p:nvSpPr>
        <p:spPr>
          <a:xfrm>
            <a:off x="762000" y="336232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4"/>
              </a:rPr>
              <a:t>https://pubmed.ncbi.nlm.nih.gov/27306192/</a:t>
            </a:r>
          </a:p>
        </p:txBody>
      </p:sp>
      <p:sp>
        <p:nvSpPr>
          <p:cNvPr id="7" name="ref-title-18">
            <a:extLst>
              <a:ext uri="{FF2B5EF4-FFF2-40B4-BE49-F238E27FC236}">
                <a16:creationId xmlns:a16="http://schemas.microsoft.com/office/drawing/2014/main" id="{EA1FECCE-0B33-4484-8596-458697E8C241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[18] Zhu et al. პირველი ეპიზოდის შიზოფრენია. 2022</a:t>
            </a:r>
          </a:p>
        </p:txBody>
      </p:sp>
      <p:sp>
        <p:nvSpPr>
          <p:cNvPr id="8" name="ref-url-18">
            <a:extLst>
              <a:ext uri="{FF2B5EF4-FFF2-40B4-BE49-F238E27FC236}">
                <a16:creationId xmlns:a16="http://schemas.microsoft.com/office/drawing/2014/main" id="{033399E8-F488-4BC0-ACDB-7247CBC10B11}"/>
              </a:ext>
            </a:extLst>
          </p:cNvPr>
          <p:cNvSpPr>
            <a:spLocks noGrp="1"/>
          </p:cNvSpPr>
          <p:nvPr/>
        </p:nvSpPr>
        <p:spPr>
          <a:xfrm>
            <a:off x="762000" y="436245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5"/>
              </a:rPr>
              <a:t>https://pubmed.ncbi.nlm.nih.gov/35467271/</a:t>
            </a:r>
          </a:p>
        </p:txBody>
      </p:sp>
      <p:sp>
        <p:nvSpPr>
          <p:cNvPr id="9" name="ref-title-19">
            <a:extLst>
              <a:ext uri="{FF2B5EF4-FFF2-40B4-BE49-F238E27FC236}">
                <a16:creationId xmlns:a16="http://schemas.microsoft.com/office/drawing/2014/main" id="{A0D879F7-9EFF-4DFC-82F9-33B3E7D4A759}"/>
              </a:ext>
            </a:extLst>
          </p:cNvPr>
          <p:cNvSpPr>
            <a:spLocks noGrp="1"/>
          </p:cNvSpPr>
          <p:nvPr/>
        </p:nvSpPr>
        <p:spPr>
          <a:xfrm>
            <a:off x="762000" y="481012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[19] Shi et al. რეზისტენტული შიზოფრენია. 2022</a:t>
            </a:r>
          </a:p>
        </p:txBody>
      </p:sp>
      <p:sp>
        <p:nvSpPr>
          <p:cNvPr id="10" name="ref-url-19">
            <a:extLst>
              <a:ext uri="{FF2B5EF4-FFF2-40B4-BE49-F238E27FC236}">
                <a16:creationId xmlns:a16="http://schemas.microsoft.com/office/drawing/2014/main" id="{3CD19FCC-A502-437C-95AB-D79720169673}"/>
              </a:ext>
            </a:extLst>
          </p:cNvPr>
          <p:cNvSpPr>
            <a:spLocks noGrp="1"/>
          </p:cNvSpPr>
          <p:nvPr/>
        </p:nvSpPr>
        <p:spPr>
          <a:xfrm>
            <a:off x="762000" y="536257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6"/>
              </a:rPr>
              <a:t>https://pubmed.ncbi.nlm.nih.gov/35559243/</a:t>
            </a:r>
          </a:p>
        </p:txBody>
      </p:sp>
      <p:sp>
        <p:nvSpPr>
          <p:cNvPr id="11" name="ref-title-20">
            <a:extLst>
              <a:ext uri="{FF2B5EF4-FFF2-40B4-BE49-F238E27FC236}">
                <a16:creationId xmlns:a16="http://schemas.microsoft.com/office/drawing/2014/main" id="{48862FF8-F0A1-44C8-AD27-2B4ED0F3F896}"/>
              </a:ext>
            </a:extLst>
          </p:cNvPr>
          <p:cNvSpPr>
            <a:spLocks noGrp="1"/>
          </p:cNvSpPr>
          <p:nvPr/>
        </p:nvSpPr>
        <p:spPr>
          <a:xfrm>
            <a:off x="762000" y="581025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[20] სერტრალინის ოფიციალური ინსტრუქცია. QT-ის ურთიერთქმედებები</a:t>
            </a:r>
          </a:p>
        </p:txBody>
      </p:sp>
      <p:sp>
        <p:nvSpPr>
          <p:cNvPr id="12" name="ref-url-20">
            <a:extLst>
              <a:ext uri="{FF2B5EF4-FFF2-40B4-BE49-F238E27FC236}">
                <a16:creationId xmlns:a16="http://schemas.microsoft.com/office/drawing/2014/main" id="{1E4B12D3-2092-4D48-8952-6B7359F83A48}"/>
              </a:ext>
            </a:extLst>
          </p:cNvPr>
          <p:cNvSpPr>
            <a:spLocks noGrp="1"/>
          </p:cNvSpPr>
          <p:nvPr/>
        </p:nvSpPr>
        <p:spPr>
          <a:xfrm>
            <a:off x="762000" y="636270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7"/>
              </a:rPr>
              <a:t>https://dailymed.nlm.nih.gov/dailymed/getFile.cfm?setid=1b069fd8-26b9-459e-abfb-de28c012ddcb&amp;type=pdf</a:t>
            </a:r>
          </a:p>
        </p:txBody>
      </p:sp>
    </p:spTree>
    <p:extLst>
      <p:ext uri="{BB962C8B-B14F-4D97-AF65-F5344CB8AC3E}">
        <p14:creationId xmlns:p14="http://schemas.microsoft.com/office/powerpoint/2010/main" val="16060109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">
            <a:extLst>
              <a:ext uri="{FF2B5EF4-FFF2-40B4-BE49-F238E27FC236}">
                <a16:creationId xmlns:a16="http://schemas.microsoft.com/office/drawing/2014/main" id="{E8B27A78-4A5A-46D0-B361-F7307BC72B25}"/>
              </a:ext>
            </a:extLst>
          </p:cNvPr>
          <p:cNvSpPr>
            <a:spLocks noGrp="1"/>
          </p:cNvSpPr>
          <p:nvPr/>
        </p:nvSpPr>
        <p:spPr>
          <a:xfrm>
            <a:off x="762000" y="476250"/>
            <a:ext cx="1371600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წყაროები თიმოსტაბილიზატორებისა და მექანიზმისთვის</a:t>
            </a: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1B693049-AC05-4B9A-B337-EEC8D621AB6B}"/>
              </a:ext>
            </a:extLst>
          </p:cNvPr>
          <p:cNvSpPr>
            <a:spLocks noGrp="1"/>
          </p:cNvSpPr>
          <p:nvPr/>
        </p:nvSpPr>
        <p:spPr>
          <a:xfrm>
            <a:off x="13906500" y="8162925"/>
            <a:ext cx="571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4C6070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ref-title-1">
            <a:extLst>
              <a:ext uri="{FF2B5EF4-FFF2-40B4-BE49-F238E27FC236}">
                <a16:creationId xmlns:a16="http://schemas.microsoft.com/office/drawing/2014/main" id="{E6E64561-58F0-4148-9726-0FBC50506973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[1] GEODON სრული ინსტრუქცია</a:t>
            </a:r>
          </a:p>
        </p:txBody>
      </p:sp>
      <p:sp>
        <p:nvSpPr>
          <p:cNvPr id="4" name="ref-url-1">
            <a:extLst>
              <a:ext uri="{FF2B5EF4-FFF2-40B4-BE49-F238E27FC236}">
                <a16:creationId xmlns:a16="http://schemas.microsoft.com/office/drawing/2014/main" id="{69ACC9F5-3C83-4977-9002-2FB3EF8BD214}"/>
              </a:ext>
            </a:extLst>
          </p:cNvPr>
          <p:cNvSpPr>
            <a:spLocks noGrp="1"/>
          </p:cNvSpPr>
          <p:nvPr/>
        </p:nvSpPr>
        <p:spPr>
          <a:xfrm>
            <a:off x="762000" y="236220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3"/>
              </a:rPr>
              <a:t>https://labeling.pfizer.com/showlabeling.aspx?id=584</a:t>
            </a:r>
          </a:p>
        </p:txBody>
      </p:sp>
      <p:sp>
        <p:nvSpPr>
          <p:cNvPr id="5" name="ref-title-2">
            <a:extLst>
              <a:ext uri="{FF2B5EF4-FFF2-40B4-BE49-F238E27FC236}">
                <a16:creationId xmlns:a16="http://schemas.microsoft.com/office/drawing/2014/main" id="{553CA75B-D131-4674-A3A9-6B96F413C462}"/>
              </a:ext>
            </a:extLst>
          </p:cNvPr>
          <p:cNvSpPr>
            <a:spLocks noGrp="1"/>
          </p:cNvSpPr>
          <p:nvPr/>
        </p:nvSpPr>
        <p:spPr>
          <a:xfrm>
            <a:off x="762000" y="280987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[2] AEMPS CIMA. Ziprasidona Aurovitas SmPC</a:t>
            </a:r>
          </a:p>
        </p:txBody>
      </p:sp>
      <p:sp>
        <p:nvSpPr>
          <p:cNvPr id="6" name="ref-url-2">
            <a:extLst>
              <a:ext uri="{FF2B5EF4-FFF2-40B4-BE49-F238E27FC236}">
                <a16:creationId xmlns:a16="http://schemas.microsoft.com/office/drawing/2014/main" id="{7837D92A-02EA-430C-B966-73843F770D4D}"/>
              </a:ext>
            </a:extLst>
          </p:cNvPr>
          <p:cNvSpPr>
            <a:spLocks noGrp="1"/>
          </p:cNvSpPr>
          <p:nvPr/>
        </p:nvSpPr>
        <p:spPr>
          <a:xfrm>
            <a:off x="762000" y="336232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4"/>
              </a:rPr>
              <a:t>https://cima.aemps.es/cima/dochtml/ft/83772/FT_83772.html</a:t>
            </a:r>
          </a:p>
        </p:txBody>
      </p:sp>
      <p:sp>
        <p:nvSpPr>
          <p:cNvPr id="7" name="ref-title-7">
            <a:extLst>
              <a:ext uri="{FF2B5EF4-FFF2-40B4-BE49-F238E27FC236}">
                <a16:creationId xmlns:a16="http://schemas.microsoft.com/office/drawing/2014/main" id="{B7EC6BBB-06DC-4854-A36D-9BF75DF8F3E0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[7] Bowden et al. შემანარჩუნებელი დამატებითი თერაპია. 2010</a:t>
            </a:r>
          </a:p>
        </p:txBody>
      </p:sp>
      <p:sp>
        <p:nvSpPr>
          <p:cNvPr id="8" name="ref-url-7">
            <a:extLst>
              <a:ext uri="{FF2B5EF4-FFF2-40B4-BE49-F238E27FC236}">
                <a16:creationId xmlns:a16="http://schemas.microsoft.com/office/drawing/2014/main" id="{33956135-87BF-4652-8B3A-55DE0E5665C9}"/>
              </a:ext>
            </a:extLst>
          </p:cNvPr>
          <p:cNvSpPr>
            <a:spLocks noGrp="1"/>
          </p:cNvSpPr>
          <p:nvPr/>
        </p:nvSpPr>
        <p:spPr>
          <a:xfrm>
            <a:off x="762000" y="436245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5"/>
              </a:rPr>
              <a:t>https://pubmed.ncbi.nlm.nih.gov/20122373/</a:t>
            </a:r>
          </a:p>
        </p:txBody>
      </p:sp>
      <p:sp>
        <p:nvSpPr>
          <p:cNvPr id="9" name="ref-title-8">
            <a:extLst>
              <a:ext uri="{FF2B5EF4-FFF2-40B4-BE49-F238E27FC236}">
                <a16:creationId xmlns:a16="http://schemas.microsoft.com/office/drawing/2014/main" id="{205BFE36-4AF7-46B1-A1E0-A9E6277F21EC}"/>
              </a:ext>
            </a:extLst>
          </p:cNvPr>
          <p:cNvSpPr>
            <a:spLocks noGrp="1"/>
          </p:cNvSpPr>
          <p:nvPr/>
        </p:nvSpPr>
        <p:spPr>
          <a:xfrm>
            <a:off x="762000" y="4810125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[8] Sachs et al. მწვავე მანიის დამატებითი თერაპია. 2012</a:t>
            </a:r>
          </a:p>
        </p:txBody>
      </p:sp>
      <p:sp>
        <p:nvSpPr>
          <p:cNvPr id="10" name="ref-url-8">
            <a:extLst>
              <a:ext uri="{FF2B5EF4-FFF2-40B4-BE49-F238E27FC236}">
                <a16:creationId xmlns:a16="http://schemas.microsoft.com/office/drawing/2014/main" id="{0CC7C01F-F237-4DD9-B1DD-650C636122DE}"/>
              </a:ext>
            </a:extLst>
          </p:cNvPr>
          <p:cNvSpPr>
            <a:spLocks noGrp="1"/>
          </p:cNvSpPr>
          <p:nvPr/>
        </p:nvSpPr>
        <p:spPr>
          <a:xfrm>
            <a:off x="762000" y="5362575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6"/>
              </a:rPr>
              <a:t>https://pubmed.ncbi.nlm.nih.gov/23218157/</a:t>
            </a:r>
          </a:p>
        </p:txBody>
      </p:sp>
      <p:sp>
        <p:nvSpPr>
          <p:cNvPr id="11" name="ref-title-17">
            <a:extLst>
              <a:ext uri="{FF2B5EF4-FFF2-40B4-BE49-F238E27FC236}">
                <a16:creationId xmlns:a16="http://schemas.microsoft.com/office/drawing/2014/main" id="{8845EC28-9CDB-4C21-922C-2C8F01EAA2E7}"/>
              </a:ext>
            </a:extLst>
          </p:cNvPr>
          <p:cNvSpPr>
            <a:spLocks noGrp="1"/>
          </p:cNvSpPr>
          <p:nvPr/>
        </p:nvSpPr>
        <p:spPr>
          <a:xfrm>
            <a:off x="762000" y="5810250"/>
            <a:ext cx="137160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D3B"/>
                </a:solidFill>
                <a:latin typeface="DejaVu Sans"/>
                <a:ea typeface="DejaVu Sans"/>
                <a:cs typeface="DejaVu Sans"/>
              </a:rPr>
              <a:t>[17] Yao et al. კომბინაციების მეტაანალიზი. 2025</a:t>
            </a:r>
          </a:p>
        </p:txBody>
      </p:sp>
      <p:sp>
        <p:nvSpPr>
          <p:cNvPr id="12" name="ref-url-17">
            <a:extLst>
              <a:ext uri="{FF2B5EF4-FFF2-40B4-BE49-F238E27FC236}">
                <a16:creationId xmlns:a16="http://schemas.microsoft.com/office/drawing/2014/main" id="{83A664D7-AA26-4B22-B402-95A34A50B49C}"/>
              </a:ext>
            </a:extLst>
          </p:cNvPr>
          <p:cNvSpPr>
            <a:spLocks noGrp="1"/>
          </p:cNvSpPr>
          <p:nvPr/>
        </p:nvSpPr>
        <p:spPr>
          <a:xfrm>
            <a:off x="762000" y="6362700"/>
            <a:ext cx="13716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lvl9pPr>
          </a:lstStyle>
          <a:p>
            <a:pPr>
              <a:def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17B83"/>
                </a:solidFill>
                <a:latin typeface="DejaVu Sans"/>
                <a:ea typeface="DejaVu Sans"/>
                <a:cs typeface="DejaVu Sans"/>
                <a:hlinkClick r:id="rId7"/>
              </a:rPr>
              <a:t>https://pubmed.ncbi.nlm.nih.gov/41431288/</a:t>
            </a:r>
          </a:p>
        </p:txBody>
      </p:sp>
    </p:spTree>
    <p:extLst>
      <p:ext uri="{BB962C8B-B14F-4D97-AF65-F5344CB8AC3E}">
        <p14:creationId xmlns:p14="http://schemas.microsoft.com/office/powerpoint/2010/main" val="80457896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6495</Words>
  <Application>Microsoft Macintosh PowerPoint</Application>
  <DocSecurity>0</DocSecurity>
  <PresentationFormat>Custom</PresentationFormat>
  <Paragraphs>940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Aptos</vt:lpstr>
      <vt:lpstr>DejaVu Sans</vt:lpstr>
      <vt:lpstr>Times New Roman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18</cp:revision>
  <dcterms:created xsi:type="dcterms:W3CDTF">2026-10-19T19:35:57Z</dcterms:created>
  <dcterms:modified xsi:type="dcterms:W3CDTF">2026-10-19T21:50:38Z</dcterms:modified>
</cp:coreProperties>
</file>