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73" r:id="rId4"/>
    <p:sldId id="274" r:id="rId5"/>
    <p:sldId id="271" r:id="rId6"/>
    <p:sldId id="275" r:id="rId7"/>
    <p:sldId id="259" r:id="rId8"/>
    <p:sldId id="278" r:id="rId9"/>
    <p:sldId id="260" r:id="rId10"/>
    <p:sldId id="270" r:id="rId11"/>
    <p:sldId id="257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E9A"/>
    <a:srgbClr val="FFFFFF"/>
    <a:srgbClr val="005E00"/>
    <a:srgbClr val="00A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243" autoAdjust="0"/>
  </p:normalViewPr>
  <p:slideViewPr>
    <p:cSldViewPr snapToGrid="0">
      <p:cViewPr varScale="1">
        <p:scale>
          <a:sx n="72" d="100"/>
          <a:sy n="72" d="100"/>
        </p:scale>
        <p:origin x="102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AF68A-2F8A-4FB8-A0A0-6F44E94C8B35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8B451-FFC6-47B2-AFF1-4DB4633BF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8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3DE47-0126-5B87-B136-BCBE23950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967D58-D8BC-25F6-A2BA-E4E218D75B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DA82D-103F-B5AC-5BEC-67832F17E3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treatment perspective,</a:t>
            </a:r>
          </a:p>
          <a:p>
            <a:r>
              <a:rPr lang="en-US" dirty="0"/>
              <a:t>sleepiness can be conceptualized as a disorder of deficient</a:t>
            </a:r>
          </a:p>
          <a:p>
            <a:r>
              <a:rPr lang="en-US" dirty="0"/>
              <a:t>arousal, with wake-promoting agents moving the patient</a:t>
            </a:r>
          </a:p>
          <a:p>
            <a:r>
              <a:rPr lang="en-US" dirty="0"/>
              <a:t>from too little arousal to awake with normal alertness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0BE38-36DA-CBFB-B827-DA7149796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8B451-FFC6-47B2-AFF1-4DB4633BFC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a-GE" dirty="0"/>
              <a:t>დოფამინის უკუმიტაცების ინჰიბიტორია, </a:t>
            </a:r>
          </a:p>
          <a:p>
            <a:r>
              <a:rPr lang="ka-GE" dirty="0"/>
              <a:t>მოდაფინილის მიღების შემდეგ პრეფრონტალურ ქერქსა და ჰიპოთალამუსში აღინიშნება ნორადრენალინისა და სეროტონინის კონცენტრაციის მატება.</a:t>
            </a:r>
          </a:p>
          <a:p>
            <a:r>
              <a:rPr lang="ka-GE" dirty="0"/>
              <a:t>მოდაფინილი აძლიერებს სიგნალ გადაცემას ჰიპოთალამუსის ორექსინულ და ჰისტამინურ ნეიროტრანსმიტერულ გზებში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8B451-FFC6-47B2-AFF1-4DB4633BFC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68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 Work Sleep Disorder (SWSD) is a circadian rhythm condition where non-traditional or rotating work hours mismatch your body's internal clock. It causes chronic insomnia when trying to sleep and severe sleepiness or fatigue while awake, affecting 10% to 40% of shift workers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8B451-FFC6-47B2-AFF1-4DB4633BFC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24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88B451-FFC6-47B2-AFF1-4DB4633BFC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5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11E62-46AA-E626-831A-7017BFC31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D1494-C3E8-06A2-3B28-DD9E45C3B8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489A4-FD3F-175B-B86E-88263A35C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FDFB4-CF10-3CE5-F804-1029061A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9A579-75BA-A856-88A1-4517295E6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3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D366-6E3E-2095-0DC8-C63F6960E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FFC7D-1DBB-3ED6-0C0E-21E96D5AA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200E2-F382-CCB3-DB43-FC24D33CD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43BD6-8154-AEBC-8A02-A804452C6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395CC-D261-B1B4-10BD-8DDFF91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2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D2E8F-BCF1-4F44-0C02-0C1BB70A0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D406F-F7D4-5E77-BD6E-67E5A9BC6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113A1-8EC8-EFC1-6F36-06166FF3A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81BC-A9E6-0E43-E54B-3BB83858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367A0-0B18-370E-8B64-BDE8F54E5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FA775-DB52-AC96-F39D-1F02A35B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E8E21-4C6F-451B-4434-1699CD8E9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EC0FB-2593-E368-212B-20CD5E815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0335F-4397-3755-6413-7118D698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EA340-26FD-BFB0-1760-10CCAEFC1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DC84C8-F187-86EF-BAAD-2A6DEB98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5EA06-8314-CDE6-EBB6-25EC3B0CB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FCCFD7-1B18-8233-71E7-DD9326B53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96AC4-0B67-F77D-5571-F5BD39AC44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C6BB7A-BF29-EA53-74F8-FA2C03DCF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9D09F-3E0F-681B-8C1B-840236FEE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0F8D4-54DA-C5E0-8125-FCB528753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CECDF7-B6B5-CAC9-D6CF-72D08A978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DDB9E-9827-80C2-E6C6-C365B141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73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FDB26-9BA1-BFAC-27DC-8F5D07384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856AC-4750-3A22-8015-A801D577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D1965D-8C38-A023-8D9D-8E48D9DD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73241D-FE07-5719-6F29-5062942E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56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07751B-B582-1BC9-D1C1-14B14D8F3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353AF1-97BF-649F-5A2B-3F2B08C4D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46C6C-4064-F59B-2688-5AA2C4555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A332-BB3E-46B5-54AF-C6A0C73E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BAFD8-5DCA-C733-AAF5-2E3E1EC44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9C3C0-58C0-D8B2-30D4-DAFEFB147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E609F-0B89-6F4E-974E-2D0889646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18DF6-FFD5-D3D9-6E5B-EE0260A97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3494C-7292-3A31-2B21-D3D0A7CA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8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AA341-A1C4-E05D-AE30-C473B6D16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B6783-6FF8-0B16-C595-38F29BFE53B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E013-B6FF-E1EB-C136-DD17BDA54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C2A2C-A9ED-E82D-5284-28336265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7384C-F6C7-1677-2687-D598EE3D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EC518-029B-86D8-82B4-A945C549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16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603C-D9B0-F4EA-52CC-834C78BB9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BB75F-C40D-D4D6-F94C-D50E6E468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FD5AA-98C6-E00D-4BDB-E8C12B732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9B507-032B-E02E-0249-279A33BA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3D2D6-3D6A-A969-B89D-BA608409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8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61DC83-F2A7-00A2-1C2A-D2552CD42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71A66C-DB7F-632E-8429-E86B55A21E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F8433-1050-7B1A-FEFA-170B863E2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560EA-53F8-7098-CDCE-3A9EB7E30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E48F4-683C-B4A0-6B62-A007CABB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3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2D7B3-0BAA-B63A-858A-C08E276DE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50FC7-78D8-A888-5124-83414A446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B17DB-514C-F7BA-320B-379695CCE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42739-6DCA-4043-BF6B-EAC308656CF3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615AC-0D68-4F3E-E866-4CDC410752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C7CB0-E60D-2B62-CA0A-FFAA30ADD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F7D29-84D1-43C6-A1D6-213A0BB62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8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9B7B-EDBB-376F-B911-E453EE601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28917"/>
            <a:ext cx="9144000" cy="206707"/>
          </a:xfrm>
        </p:spPr>
        <p:txBody>
          <a:bodyPr>
            <a:normAutofit fontScale="90000"/>
          </a:bodyPr>
          <a:lstStyle/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81E30-8124-771A-0FE4-2584AC665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62847"/>
            <a:ext cx="9144000" cy="801540"/>
          </a:xfrm>
        </p:spPr>
        <p:txBody>
          <a:bodyPr/>
          <a:lstStyle/>
          <a:p>
            <a:r>
              <a:rPr lang="ka-GE" dirty="0"/>
              <a:t>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948E7-6573-2CB2-4DC9-78C87BFA7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228" y="2067442"/>
            <a:ext cx="322897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96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23934-85F5-6261-D062-1510D2DE7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C0DA-128A-CAD6-5D11-0BDCF20A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ძილის მექანიზმი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8E58B-396C-3EC8-07A3-BF86A6177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6372" cy="43513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დღის მანძილზე მომატებული ძილიანობა შეიძლება იყოს დაქვეითებული სიფხიზლის შედეგი, რაც მხოლოდ ძილის ნაკლებობით არაა გამოწვეული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მომატებული ძილიანობა შეიძლება იყოს ნარკოლეფსიის, ობსტრუქციული აპნეა/ჰიპაპნეას ან ცირკადული რიტმის აშლილობის შედეგი</a:t>
            </a:r>
          </a:p>
          <a:p>
            <a:endParaRPr lang="ka-GE" dirty="0"/>
          </a:p>
          <a:p>
            <a:pPr marL="0" indent="0">
              <a:buNone/>
            </a:pPr>
            <a:endParaRPr lang="ka-GE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7EC4B2-1466-398E-525E-8FFD7D9E2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184" y="1394688"/>
            <a:ext cx="536357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93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1805-98A0-C348-63BB-D5850EC3E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ჯანმრთელი ძილის მნიშვნელობა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73C9-6CA4-CA5E-5AEC-0E8B3277A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721"/>
            <a:ext cx="10515600" cy="463524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ძილი არის დინამიური, მეტაბოლურად აქტიური პროცესი, რომელსაც ტვინის სხვადასხვა უბნის სინქრონული მუშაობა განაპირობებს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ძილი აუცილებელია ორგანიზმია ნორმალური ფუნქციონირებისთვის.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ძილი გავლენას ახდენს კოგნიტურ, მეტაბოლურ, იმუნურ აქტივობაზე, გულ-სისხლძარღვთა სტაბილურობასა და ემოციურ კეთილდღეობაზე.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3537EF-0AF8-9C0D-1E34-FE6F97A53784}"/>
              </a:ext>
            </a:extLst>
          </p:cNvPr>
          <p:cNvSpPr txBox="1"/>
          <p:nvPr/>
        </p:nvSpPr>
        <p:spPr>
          <a:xfrm>
            <a:off x="5547537" y="5846544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resource from the Division of Sleep Medicine at Harvard Medical School</a:t>
            </a:r>
          </a:p>
        </p:txBody>
      </p:sp>
    </p:spTree>
    <p:extLst>
      <p:ext uri="{BB962C8B-B14F-4D97-AF65-F5344CB8AC3E}">
        <p14:creationId xmlns:p14="http://schemas.microsoft.com/office/powerpoint/2010/main" val="3746755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285E2-A233-C76F-DFE0-7C3968978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ჰიპერსომნია და კოგნიტური უნარები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F2A5D-53C1-778A-F3D3-91D9EDB1C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94"/>
            <a:ext cx="10515600" cy="470967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ცხრა ან მეტი საათის ძილი დაკავშირებულია კოგნიტური ფუნქციის გაუარესებასთან, რაც უფრო ძლიერია დეპრესიის სიმპტომების მქონე ადამიანებში. (მიუხედავად დეპრესიული სიმპტომების არსებობა არარსებობისა, თუმცა უფრო გამოხატულია დეპრესიის დროს)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კოგნიტური დარღვევები ხშირია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NT1-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ის,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NT2-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ისა და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IH-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ის მქონე პირებში; ისინი უარყოფითად აისახება შრომის პროდუქტიულობაზე, ყოველდღიურ ფუნქციონირებაზე, ურთიერთობებსა და ჯანმრთელობასთან დაკავშირებულ ცხოვრების ხარისხზე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HRQoL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2EEC22-7790-B6EB-AD6E-64E322C36E13}"/>
              </a:ext>
            </a:extLst>
          </p:cNvPr>
          <p:cNvSpPr txBox="1"/>
          <p:nvPr/>
        </p:nvSpPr>
        <p:spPr>
          <a:xfrm>
            <a:off x="4406309" y="3428951"/>
            <a:ext cx="60977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Too much sleep may harm cognitive performance. 2025, Harvard Women's Health Watch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D4BD17-4E5E-F71C-A880-E65BB3692BA5}"/>
              </a:ext>
            </a:extLst>
          </p:cNvPr>
          <p:cNvSpPr txBox="1"/>
          <p:nvPr/>
        </p:nvSpPr>
        <p:spPr>
          <a:xfrm>
            <a:off x="2147777" y="5813546"/>
            <a:ext cx="9462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D. Michael  al., Real-World Experience and Impact of Cognitive Impairment in Narcolepsy and Idiopathic Hypersomnia: Survey Results from the ASPIRE Study, Sleep, Volume 49, Issue Supplement_1, May 2026</a:t>
            </a:r>
          </a:p>
        </p:txBody>
      </p:sp>
    </p:spTree>
    <p:extLst>
      <p:ext uri="{BB962C8B-B14F-4D97-AF65-F5344CB8AC3E}">
        <p14:creationId xmlns:p14="http://schemas.microsoft.com/office/powerpoint/2010/main" val="3190738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3ACE4-E0BB-5C3B-1222-0041EC8F7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23967" cy="1325563"/>
          </a:xfrm>
        </p:spPr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ძილ-ღვიძილის რეგულაცია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C8B616-629E-7A6B-3EF8-83DD268D80D2}"/>
              </a:ext>
            </a:extLst>
          </p:cNvPr>
          <p:cNvSpPr txBox="1"/>
          <p:nvPr/>
        </p:nvSpPr>
        <p:spPr>
          <a:xfrm>
            <a:off x="390747" y="6308209"/>
            <a:ext cx="60977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none" strike="noStrike" dirty="0">
                <a:effectLst/>
                <a:latin typeface="Google Sans"/>
              </a:rPr>
              <a:t>VLPO Neurons (Sleep-Promoting):</a:t>
            </a:r>
            <a:r>
              <a:rPr lang="en-US" sz="1200" dirty="0"/>
              <a:t> Located in the </a:t>
            </a:r>
            <a:r>
              <a:rPr lang="en-US" sz="1200" b="1" u="none" strike="noStrike" dirty="0">
                <a:effectLst/>
                <a:latin typeface="Google Sans"/>
              </a:rPr>
              <a:t>ventrolateral preoptic nucleus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90BA1A-BE34-CF69-3651-E55ADEF94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" y="2002133"/>
            <a:ext cx="6010202" cy="39946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4F0352-3955-5BC2-1A05-430665F1A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002134"/>
            <a:ext cx="6032255" cy="39946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3153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CBBFC-1464-3A1F-BCF5-BBF8DA2EA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4175" y="235909"/>
            <a:ext cx="4146700" cy="49634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ორექსინ/ჰიპოკრეტინის ნეირონული გადაცემა.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ka-GE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ორექსინ/ჰიპოკრეტინის ნეირონები მდებარეობენ  ლატერალურ და უკანა ჰიპოთალამუსში.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ka-GE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პროეცირებენ მონოამურ და ქოლინერგულ ბირთვებში.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CC96E7-8662-A36E-812F-FC4827273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25" y="235909"/>
            <a:ext cx="6701652" cy="496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5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05603-C4C0-27D2-A4A6-161478DD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სიფხიზლის მექანიზმი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74AC8-E500-DAAD-1064-70BA24E8C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03" y="1690688"/>
            <a:ext cx="5576228" cy="3972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C7A4D2-464B-561D-66B0-0137A49AD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365" y="1392108"/>
            <a:ext cx="4473328" cy="43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5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E42735-AC66-C8CE-C421-4C79425EB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500" y="978195"/>
            <a:ext cx="5620999" cy="49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25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C2C5-0797-2BD7-0E5B-08AAF6A7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მოქმედების მექანიზმი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B589E-FEFD-1E86-B023-5B83D7613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41" y="1825624"/>
            <a:ext cx="4524170" cy="485509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სუსტად ბლოკავს დოფამინის ტრანსპორტერს და ააქტიურებს დოფამინს.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მოქმედებს ჰიპოთალამური სიფხიზლის ცენტრზე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ააქტიურებს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TMN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ბირთვის ნეირონებს და ზრდის ჰისტამინის გამოყოფას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ააქტიურებს ორექსინ/ჰიპოკრეტინის გამოყოფას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C4CEC4-9392-6F85-F0C3-B4E6627E0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411" y="1324947"/>
            <a:ext cx="6891440" cy="509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69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726E-11F6-999E-5059-2C4DB5BD2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მოქმედების მექანიზმი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2F1A2-30F5-A5BD-F8F5-6B215BC3D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ჰიპოთალამუსში ორექსინის და ჰისტამინის ნეიროტრანსმისიის გაზრდის გარდა, მოქმედებს გლუტამატურ გადაცემაზე</a:t>
            </a:r>
          </a:p>
          <a:p>
            <a:pPr marL="0" indent="0"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თითქმის არ იწვევს ეიფორიას, რაც გამოწვეულია დოფამინის ტრანსპორტერზე მოქმედებით და არა თავად რეცეპტორებზე</a:t>
            </a:r>
          </a:p>
          <a:p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მოდაფინილს შეუძლია შეამციროს კოკანით გამოწვეული ეიფორიული ეფექტი.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814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7E80-BBCA-1E0C-3D9F-50A0F97D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8" y="365125"/>
            <a:ext cx="4136065" cy="1325563"/>
          </a:xfrm>
        </p:spPr>
        <p:txBody>
          <a:bodyPr>
            <a:normAutofit/>
          </a:bodyPr>
          <a:lstStyle/>
          <a:p>
            <a:r>
              <a:rPr lang="ka-GE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მოდაფინილის გამოყენება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B9FAD-0B3D-285E-74E1-4B4FDE6C7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გამოიყენება: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FDA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1997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ნარკოლეფსია, ჰიპერსომნია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ობსტრუქციული აპნეა, ჰიპაპნეა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მორიგეობების ძილის აშლილობა (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Shift Work Sleep Disorder</a:t>
            </a:r>
            <a:r>
              <a:rPr lang="ka-GE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a-G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ყურადღების დეფიციტისა და ჰიპერაქტოვობის სინდრომი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ადვილად დაღლა, ძილიანობა დეპრესიის დროს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ბიპოლარული (ატიპიური) დეპრესიის დროს</a:t>
            </a:r>
          </a:p>
          <a:p>
            <a:endParaRPr lang="ka-GE" dirty="0"/>
          </a:p>
          <a:p>
            <a:endParaRPr lang="ka-GE" dirty="0"/>
          </a:p>
          <a:p>
            <a:endParaRPr lang="ka-GE" dirty="0"/>
          </a:p>
          <a:p>
            <a:pPr marL="0" indent="0">
              <a:buNone/>
            </a:pPr>
            <a:endParaRPr lang="ka-GE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2951F-4D4F-6A75-4307-F3983242C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0878" y="166798"/>
            <a:ext cx="6216049" cy="20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863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C4E7-D7B3-8E90-9317-B96E690F2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მახასიათებლები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57CA9-6BD8-4DBA-8614-00B66EFD6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მიღებიდან მალევე ამცირებს დღის ძილიანობას. ორ საათში აუმჯობესებს კოგნიტურ უნარებს, ყურადღებას და მოთენთილობას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რეგულარული მიღებისას ეფექტი უმჯობესდება. არ აუარესებს ღამის ძილს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მოდაფინილით აუგმენტაცია მიზანშეწონილია დეპრესიის შემთხვევაში ადვილად დაღლის, დაქვეითებული ენერგიის და ჰიპერსომნიის დროს. </a:t>
            </a:r>
          </a:p>
        </p:txBody>
      </p:sp>
    </p:spTree>
    <p:extLst>
      <p:ext uri="{BB962C8B-B14F-4D97-AF65-F5344CB8AC3E}">
        <p14:creationId xmlns:p14="http://schemas.microsoft.com/office/powerpoint/2010/main" val="395890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90CDE-E412-3452-6587-35AB1023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96112"/>
          </a:xfrm>
        </p:spPr>
        <p:txBody>
          <a:bodyPr>
            <a:normAutofit fontScale="90000"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მახასიათებლები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E1E2A-8CA9-667C-5A9A-D23AB676E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9460"/>
            <a:ext cx="8669694" cy="549341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ჩვეული დოზა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მგ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დღე დილით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ძილის აშლილობის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დროს 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მაღალი დოზები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უფრო ეფექტურია, ვიდრე დაბალი დოზები (200-800მგ/დღე)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კოგნიტური უნარებისთვის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კონცენტრაციისთვის და ადვილად დაღლისთვის 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დაბალი დოზები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უფრო ეფექტურია, ვიდრე მაღალი დოზები (50-200მგ/დღე)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ჭარბი დოზებით მიღებისას ფატალური შემთხვევები არ ფიქსირდება, შესაძლოა აჟიტაცია, ინსომნია და ჰემოდინამიკური პარამეტრების ზრდა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არ გამოიყენება 16 წლამდე ასაკის პირებში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არაა რეკომენდებული ფეხმძიმობისა და ლაქტაციის დროს.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204E22-4C95-97AF-DB1D-07137FE59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799" y="93305"/>
            <a:ext cx="2733869" cy="273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2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7A79-B1F8-8AF4-04CD-73B3D822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წამალშეთავსება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55308-1996-EFB4-4226-6E56A1C75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ზრდის: სუსიების და ტრიციკლურების, დიაზეპამის, პროპრანოლოლის კონცენტრაციას</a:t>
            </a:r>
          </a:p>
          <a:p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ამცირებს: სტეროიდული კონტრაცეპტივების მოქმედებას. </a:t>
            </a:r>
          </a:p>
          <a:p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მოდაფინილის კონცენტრაცია შეიძლება გაიზარდოს ფლუოქსეტინთან და ფლუოქსამინთან ერთად მიღებისას </a:t>
            </a:r>
          </a:p>
          <a:p>
            <a:pPr marL="0" indent="0"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მცირდება: კარბამაზეპინთან ერთად მიღებისას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744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8261-34AE-D863-4256-15B5D0B11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4567 </a:t>
            </a:r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გამოქვეყნებული კვლევის ანალიზი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8D28D-793D-63D1-6A1D-7C949F6FD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873"/>
            <a:ext cx="10515600" cy="460009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 მნიშვნელოვნად აუმჯობესებს დღის ძილიანობას ჰიპერსომნიის და  ნარკოლეფსიის დროს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მეტა ანალიზმა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 = 997)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აჩვება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3.56 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მატება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MWT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3.34-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კლება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</a:t>
            </a:r>
            <a:r>
              <a:rPr lang="ka-G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(სიფხიზლის შენარჩუნების ტესტი (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MWT) </a:t>
            </a:r>
            <a:r>
              <a:rPr lang="ka-GE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 ეპუორტის ძილიანობის სკალა (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ESS) </a:t>
            </a:r>
            <a:endParaRPr lang="ka-GE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დოზის გაყოფა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400–600 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მგ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უფრო ეფექტურია ერთჯერადად დოზის მიღებასთან შედარებით.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კარგი ამტანობა ახასიათებს და გვერდითი მოვლენები უპირატესად გარდამავალი ხასიათისაა. 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0E2546-4DE2-1EA2-9859-C8C7FA685C78}"/>
              </a:ext>
            </a:extLst>
          </p:cNvPr>
          <p:cNvSpPr txBox="1"/>
          <p:nvPr/>
        </p:nvSpPr>
        <p:spPr>
          <a:xfrm>
            <a:off x="6277170" y="5934670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Mann GS, et al., An updated systematic review and meta-analysis of modafinil for excessive daytime sleepiness in narcolepsy. Sleep Med X. 2026 </a:t>
            </a:r>
          </a:p>
        </p:txBody>
      </p:sp>
    </p:spTree>
    <p:extLst>
      <p:ext uri="{BB962C8B-B14F-4D97-AF65-F5344CB8AC3E}">
        <p14:creationId xmlns:p14="http://schemas.microsoft.com/office/powerpoint/2010/main" val="4024471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8F5B3-0B52-C5C3-48C7-F17F69DA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კოგნიტურ ფუნქციებზე მოქმედების ეფექტურობა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DD4D7-BA3E-C33D-0C8D-46D7F54E5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ეფექტურობა პირებში, რომლებსაც არ აღენიშნებოდათ ძილის აშლილობები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პლაცებო კონტროლირებადი კვლევა, რომელიც აფასებდა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67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კოგნიტურ სპეციფიკურ ეფექტს. გამოავლინა მცირე, მაგრამ მნიშვნელოვანი გაუმჯობესება ყველა კოგნიტურ მაჩვენებელში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(g = 0.10; 95% confidence interval, 0.05-0.15; P &lt; 0.001)</a:t>
            </a: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შედეგი არ იყო მნიშვნელოვნად დამოკიდებული დოზაზე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(100 mg vs 200 mg)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5FBCB3-76B0-7377-97AB-682346E61345}"/>
              </a:ext>
            </a:extLst>
          </p:cNvPr>
          <p:cNvSpPr txBox="1"/>
          <p:nvPr/>
        </p:nvSpPr>
        <p:spPr>
          <a:xfrm>
            <a:off x="6025243" y="5850235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Kredlow</a:t>
            </a:r>
            <a:r>
              <a:rPr lang="en-US" dirty="0"/>
              <a:t> MA, et al., The Efficacy of Modafinil as a Cognitive Enhancer: A Systematic Review and Meta-Analysis. J Clin </a:t>
            </a:r>
            <a:r>
              <a:rPr lang="en-US" dirty="0" err="1"/>
              <a:t>Psychopharmacol</a:t>
            </a:r>
            <a:r>
              <a:rPr lang="en-US" dirty="0"/>
              <a:t>. 2019.</a:t>
            </a:r>
          </a:p>
        </p:txBody>
      </p:sp>
    </p:spTree>
    <p:extLst>
      <p:ext uri="{BB962C8B-B14F-4D97-AF65-F5344CB8AC3E}">
        <p14:creationId xmlns:p14="http://schemas.microsoft.com/office/powerpoint/2010/main" val="403608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709BD-202D-C36E-9BB4-C6B40481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23136"/>
          </a:xfrm>
        </p:spPr>
        <p:txBody>
          <a:bodyPr>
            <a:no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ბიპოლარული დეპრესია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153E8-3874-3DC0-2B2D-0C0731A73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1012"/>
            <a:ext cx="10515600" cy="528112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ყველაზე ეფექტური მკურნალობა არის ფლუოქსეტინის+ოლანზაპინის კომბინაცია, სხვა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SSRI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მაინცდამაინც რეკომენდებული არაა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ასევე, პირველი არჩევის პრეპარატებია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quetiapine, olanzapine, lurasidone, lamotrigine and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cariprazine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lumateperone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(ბუტიროფენონი)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ლითიუმი ეფექტურია, თუმცა მონაცემები შედარებით სუსტია.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მეორე არჩევის პრეპარატებია: კეტამინი და განსაკუთრებით </a:t>
            </a: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(მზარდი ტენდენციით)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2E1958-70D4-D687-F4EA-AC32C4CCCA89}"/>
              </a:ext>
            </a:extLst>
          </p:cNvPr>
          <p:cNvSpPr txBox="1"/>
          <p:nvPr/>
        </p:nvSpPr>
        <p:spPr>
          <a:xfrm>
            <a:off x="5437415" y="6262042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Taylor, David M.; Barnes, Thomas R. E.; Young, Allan H.. The Maudsley Prescribing Guidelines in Psychiatry</a:t>
            </a:r>
            <a:r>
              <a:rPr lang="ka-GE" sz="1600" dirty="0"/>
              <a:t>, 2025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20240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25C8D-1545-9877-E26A-B9129AAE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ფსიქოსტიმულატორების გამოყენება დეპრესიის დროს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0C3D2-92FC-3F9B-EB37-F5807C500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ფსიქოსტიმულატორები უფრო სწრაფად იწყებენ მოქმედებას, ვიდრე ანტიდეპრესანტები. თუმცა მათი ანტიდეპრესიული მოქმედებაც ხანმოკლეა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 არ იწვევს ტოლერანტობას, დამოკიდებულებას და ფსიქოზს.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მოდაფინილის გამოყენება მიზანშეწონილია ანტიდეპრესანტთან ერთად ძილიანობის, ადვილად დაღლისა და გამოფიტვის და კონცენტრაციის პრობლემების დროს. </a:t>
            </a:r>
          </a:p>
          <a:p>
            <a:endParaRPr lang="ka-GE" dirty="0"/>
          </a:p>
          <a:p>
            <a:pPr marL="0" indent="0">
              <a:buNone/>
            </a:pPr>
            <a:r>
              <a:rPr lang="en-US" dirty="0"/>
              <a:t>Meta-analysis of 10 trials</a:t>
            </a:r>
          </a:p>
        </p:txBody>
      </p:sp>
    </p:spTree>
    <p:extLst>
      <p:ext uri="{BB962C8B-B14F-4D97-AF65-F5344CB8AC3E}">
        <p14:creationId xmlns:p14="http://schemas.microsoft.com/office/powerpoint/2010/main" val="490136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234C-BD8B-6510-AF54-0363FC2C4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ყურადღების დეფიციტისა და ჰიპერაქტივობის აშლილობა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EB513-DFE1-467D-0A81-C507632A6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მოდაფინილი განსხვავებულია სხვა ფსიქოსტიმულატორებისგან. ის მოქმედებს სხვადასხვა მექანიზმით და ააქტიურებს ფრონტალურ აქტივობას </a:t>
            </a:r>
          </a:p>
          <a:p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პლაცებოსთან შედარებით მნიშვნელოვანი ეფექტურობით გამოირჩევა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ADHD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სიმპტომების მიმართ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უსაფრთხოების და ამტანობის კუთხით მსგავსია პლაცებოსი.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80E112-041C-B98A-3E76-542A05E36A4F}"/>
              </a:ext>
            </a:extLst>
          </p:cNvPr>
          <p:cNvSpPr txBox="1"/>
          <p:nvPr/>
        </p:nvSpPr>
        <p:spPr>
          <a:xfrm>
            <a:off x="5256246" y="6169709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Modafinil for the treatment of attention-deficit/hyperactivity disorder: A meta-analysis</a:t>
            </a:r>
            <a:r>
              <a:rPr lang="ka-GE" dirty="0"/>
              <a:t>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05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C6F5-F56D-9BC8-63A9-58F13E70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7226"/>
          </a:xfrm>
        </p:spPr>
        <p:txBody>
          <a:bodyPr>
            <a:normAutofit/>
          </a:bodyPr>
          <a:lstStyle/>
          <a:p>
            <a:r>
              <a:rPr lang="ka-GE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გვერდითი მოვლენები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57DD7-5F97-C529-B0F3-0AAC7A63F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2980"/>
            <a:ext cx="10515600" cy="496398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ზოგადად კარგი ამტანობა აქვს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უფრო ხშირია თავის ტკივილი, გულისრევის შეგრძნება, მადის დაქვეითება. 5% შემთხვევაში შეიძლება განვითარდეს უძილობა, თავბრუსხვევა, რინიტი, დიარეა ძალიან იშვიათია სტივენს ჯონსონის სინდრომი (წამლის დაწყებიდან რამდენიმე კვირაში)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დამოკიდებულება: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შესაძლოა გავლენა მოახდინოს აზრებზე, ემოციებზე, გრძნობებზე და აღქმაზე. საჭიროებს მონიტორინგს.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ka-G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ka-G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მოხსნა: </a:t>
            </a:r>
            <a:r>
              <a:rPr lang="ka-G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შესაძლოა გამოიწვიოს მოხსნის მდგომარეობა. იშვიათია ხანმოკლე მიღების შემთხვევაში. 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29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460458D-1B92-9C3D-A86B-A79FC27D3C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171331"/>
              </p:ext>
            </p:extLst>
          </p:nvPr>
        </p:nvGraphicFramePr>
        <p:xfrm>
          <a:off x="152400" y="103150"/>
          <a:ext cx="11887200" cy="653664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115879">
                  <a:extLst>
                    <a:ext uri="{9D8B030D-6E8A-4147-A177-3AD203B41FA5}">
                      <a16:colId xmlns:a16="http://schemas.microsoft.com/office/drawing/2014/main" val="4175955293"/>
                    </a:ext>
                  </a:extLst>
                </a:gridCol>
                <a:gridCol w="2276506">
                  <a:extLst>
                    <a:ext uri="{9D8B030D-6E8A-4147-A177-3AD203B41FA5}">
                      <a16:colId xmlns:a16="http://schemas.microsoft.com/office/drawing/2014/main" val="2767596211"/>
                    </a:ext>
                  </a:extLst>
                </a:gridCol>
                <a:gridCol w="2612709">
                  <a:extLst>
                    <a:ext uri="{9D8B030D-6E8A-4147-A177-3AD203B41FA5}">
                      <a16:colId xmlns:a16="http://schemas.microsoft.com/office/drawing/2014/main" val="761145314"/>
                    </a:ext>
                  </a:extLst>
                </a:gridCol>
                <a:gridCol w="2690966">
                  <a:extLst>
                    <a:ext uri="{9D8B030D-6E8A-4147-A177-3AD203B41FA5}">
                      <a16:colId xmlns:a16="http://schemas.microsoft.com/office/drawing/2014/main" val="2596047706"/>
                    </a:ext>
                  </a:extLst>
                </a:gridCol>
                <a:gridCol w="2191140">
                  <a:extLst>
                    <a:ext uri="{9D8B030D-6E8A-4147-A177-3AD203B41FA5}">
                      <a16:colId xmlns:a16="http://schemas.microsoft.com/office/drawing/2014/main" val="913819299"/>
                    </a:ext>
                  </a:extLst>
                </a:gridCol>
              </a:tblGrid>
              <a:tr h="265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ka-GE" sz="1800" b="1" kern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მახასიათებლები</a:t>
                      </a:r>
                      <a:endParaRPr lang="en-US" sz="1800" b="1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0" marB="58129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kern="0" dirty="0" err="1">
                          <a:solidFill>
                            <a:srgbClr val="002060"/>
                          </a:solidFill>
                          <a:effectLst/>
                        </a:rPr>
                        <a:t>მოდაფინილი</a:t>
                      </a:r>
                      <a:endParaRPr lang="en-US" sz="2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0" marB="58129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kern="0" dirty="0" err="1">
                          <a:solidFill>
                            <a:srgbClr val="002060"/>
                          </a:solidFill>
                          <a:effectLst/>
                        </a:rPr>
                        <a:t>ამფეტამინი</a:t>
                      </a:r>
                      <a:endParaRPr lang="en-US" sz="2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0" marB="58129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kern="0" dirty="0" err="1">
                          <a:solidFill>
                            <a:srgbClr val="002060"/>
                          </a:solidFill>
                          <a:effectLst/>
                        </a:rPr>
                        <a:t>მეთილფენიდატი</a:t>
                      </a:r>
                      <a:endParaRPr lang="en-US" sz="2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0" marB="58129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b="1" kern="0" dirty="0" err="1">
                          <a:solidFill>
                            <a:srgbClr val="002060"/>
                          </a:solidFill>
                          <a:effectLst/>
                        </a:rPr>
                        <a:t>კოფეინი</a:t>
                      </a:r>
                      <a:endParaRPr lang="en-US" sz="20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0" marB="58129" anchor="b"/>
                </a:tc>
                <a:extLst>
                  <a:ext uri="{0D108BD9-81ED-4DB2-BD59-A6C34878D82A}">
                    <a16:rowId xmlns:a16="http://schemas.microsoft.com/office/drawing/2014/main" val="1477097843"/>
                  </a:ext>
                </a:extLst>
              </a:tr>
              <a:tr h="7517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გამოყენება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ნარკოლეფსია, ჰიპერსომნია, დაღლილობა, ADHD, 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ADHD,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ნარკოლეფსია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ADHD,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ნარკოლეფსია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სიფხიზლე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,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დაღლილობა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79102883"/>
                  </a:ext>
                </a:extLst>
              </a:tr>
              <a:tr h="7517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მოქმედების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მექანიზმი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მოქმედებს სიფხიზლის რეგულაციაზე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ზრდის დოფამინის და ნორეპინეფრინის გამოყოფას. 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ზრდის დოფამინის და ნორეპნეფრინის გამოყოფას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ბლოკავს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ადენოზინის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რეცეპტორებს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2528566450"/>
                  </a:ext>
                </a:extLst>
              </a:tr>
              <a:tr h="430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ეფექტის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ხანგრძლივობა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12-15 საათი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4-8 საათი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3-6 საათი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3-7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საათი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2649404176"/>
                  </a:ext>
                </a:extLst>
              </a:tr>
              <a:tr h="430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ადიქციის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პოტენციალი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დაბალი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მაღალი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საშუალო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დაბალი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2255137495"/>
                  </a:ext>
                </a:extLst>
              </a:tr>
              <a:tr h="5378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გვერდითი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ეფექტები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თავის ტკივილი, გულისრევა, 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უძილობა, შფოთვა 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უძილობა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,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მადის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დაქვეითება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უძილობა, ფორიაქი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2233922823"/>
                  </a:ext>
                </a:extLst>
              </a:tr>
              <a:tr h="430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მოხსნის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სინდრომი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იშვიათია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კი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კი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გამოხატული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თავის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ტკივილი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285357611"/>
                  </a:ext>
                </a:extLst>
              </a:tr>
              <a:tr h="7517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ფეხმძიმობა</a:t>
                      </a:r>
                      <a:r>
                        <a:rPr lang="en-US" sz="1800" b="1" kern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</a:t>
                      </a:r>
                      <a:endParaRPr lang="ka-GE" sz="1800" b="1" kern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0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ლაქტაცია</a:t>
                      </a:r>
                      <a:endParaRPr lang="en-US" sz="1800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93007" marT="58129" marB="58129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C (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რეკომენდებულია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შეწყვეტა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) 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C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>
                          <a:solidFill>
                            <a:srgbClr val="3D3D3D"/>
                          </a:solidFill>
                          <a:effectLst/>
                        </a:rPr>
                        <a:t>C</a:t>
                      </a:r>
                      <a:endParaRPr lang="en-US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ზომიერად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 </a:t>
                      </a:r>
                      <a:r>
                        <a:rPr lang="en-US" sz="1800" kern="0" dirty="0" err="1">
                          <a:solidFill>
                            <a:srgbClr val="3D3D3D"/>
                          </a:solidFill>
                          <a:effectLst/>
                        </a:rPr>
                        <a:t>დაშვებულია</a:t>
                      </a:r>
                      <a:r>
                        <a:rPr lang="en-US" sz="1800" kern="0" dirty="0">
                          <a:solidFill>
                            <a:srgbClr val="3D3D3D"/>
                          </a:solidFill>
                          <a:effectLst/>
                        </a:rPr>
                        <a:t>. 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3007" marR="93007" marT="58129" marB="58129" anchor="ctr"/>
                </a:tc>
                <a:extLst>
                  <a:ext uri="{0D108BD9-81ED-4DB2-BD59-A6C34878D82A}">
                    <a16:rowId xmlns:a16="http://schemas.microsoft.com/office/drawing/2014/main" val="1495587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917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51104-7268-25A2-ADDF-7FB656D90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 err="1">
                <a:solidFill>
                  <a:srgbClr val="004E9A"/>
                </a:solidFill>
                <a:latin typeface="Eka" panose="020B0500000000000000" pitchFamily="34" charset="0"/>
              </a:rPr>
              <a:t>madloba</a:t>
            </a:r>
            <a:r>
              <a:rPr lang="en-US" sz="4800" b="1" dirty="0">
                <a:solidFill>
                  <a:srgbClr val="004E9A"/>
                </a:solidFill>
                <a:latin typeface="Eka" panose="020B0500000000000000" pitchFamily="34" charset="0"/>
              </a:rPr>
              <a:t>!</a:t>
            </a:r>
          </a:p>
          <a:p>
            <a:pPr marL="0" indent="0" algn="ctr">
              <a:buNone/>
            </a:pPr>
            <a:endParaRPr lang="ka-GE" sz="4800" b="1" dirty="0">
              <a:solidFill>
                <a:srgbClr val="004E9A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004E9A"/>
                </a:solidFill>
                <a:latin typeface="New" panose="02020603050405020304" pitchFamily="18" charset="0"/>
              </a:rPr>
              <a:t>e.chkonia@tsmu.edu</a:t>
            </a:r>
          </a:p>
        </p:txBody>
      </p:sp>
    </p:spTree>
    <p:extLst>
      <p:ext uri="{BB962C8B-B14F-4D97-AF65-F5344CB8AC3E}">
        <p14:creationId xmlns:p14="http://schemas.microsoft.com/office/powerpoint/2010/main" val="3790195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1129</Words>
  <Application>Microsoft Office PowerPoint</Application>
  <PresentationFormat>Widescreen</PresentationFormat>
  <Paragraphs>182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Eka</vt:lpstr>
      <vt:lpstr>Google Sans</vt:lpstr>
      <vt:lpstr>New</vt:lpstr>
      <vt:lpstr>Office Theme</vt:lpstr>
      <vt:lpstr>მოდაფინილი</vt:lpstr>
      <vt:lpstr>ძილის მექანიზმი</vt:lpstr>
      <vt:lpstr>ჯანმრთელი ძილის მნიშვნელობა</vt:lpstr>
      <vt:lpstr>ჰიპერსომნია და კოგნიტური უნარები</vt:lpstr>
      <vt:lpstr>ძილ-ღვიძილის რეგულაცია</vt:lpstr>
      <vt:lpstr>PowerPoint Presentation</vt:lpstr>
      <vt:lpstr>სიფხიზლის მექანიზმი</vt:lpstr>
      <vt:lpstr>PowerPoint Presentation</vt:lpstr>
      <vt:lpstr>მოქმედების მექანიზმი</vt:lpstr>
      <vt:lpstr>მოქმედების მექანიზმი</vt:lpstr>
      <vt:lpstr>მოდაფინილის გამოყენება</vt:lpstr>
      <vt:lpstr>მახასიათებლები</vt:lpstr>
      <vt:lpstr>მახასიათებლები</vt:lpstr>
      <vt:lpstr>წამალშეთავსება</vt:lpstr>
      <vt:lpstr>4567 გამოქვეყნებული კვლევის ანალიზი</vt:lpstr>
      <vt:lpstr>კოგნიტურ ფუნქციებზე მოქმედების ეფექტურობა</vt:lpstr>
      <vt:lpstr>ბიპოლარული დეპრესია</vt:lpstr>
      <vt:lpstr>ფსიქოსტიმულატორების გამოყენება დეპრესიის დროს</vt:lpstr>
      <vt:lpstr>ყურადღების დეფიციტისა და ჰიპერაქტივობის აშლილობა</vt:lpstr>
      <vt:lpstr>გვერდითი მოვლენები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 Chkonia</dc:creator>
  <cp:lastModifiedBy>Eka Chkonia</cp:lastModifiedBy>
  <cp:revision>7</cp:revision>
  <dcterms:created xsi:type="dcterms:W3CDTF">2026-10-21T12:23:00Z</dcterms:created>
  <dcterms:modified xsi:type="dcterms:W3CDTF">2026-10-23T12:54:28Z</dcterms:modified>
</cp:coreProperties>
</file>