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98" r:id="rId10"/>
    <p:sldId id="265" r:id="rId11"/>
    <p:sldId id="301" r:id="rId12"/>
    <p:sldId id="267" r:id="rId13"/>
    <p:sldId id="305" r:id="rId14"/>
    <p:sldId id="272" r:id="rId15"/>
    <p:sldId id="304" r:id="rId16"/>
    <p:sldId id="302" r:id="rId17"/>
    <p:sldId id="270" r:id="rId18"/>
    <p:sldId id="288" r:id="rId19"/>
    <p:sldId id="273" r:id="rId20"/>
    <p:sldId id="285" r:id="rId21"/>
    <p:sldId id="274" r:id="rId22"/>
    <p:sldId id="306" r:id="rId23"/>
    <p:sldId id="299" r:id="rId24"/>
    <p:sldId id="278" r:id="rId25"/>
    <p:sldId id="277" r:id="rId26"/>
    <p:sldId id="290" r:id="rId27"/>
    <p:sldId id="291" r:id="rId28"/>
    <p:sldId id="308" r:id="rId29"/>
    <p:sldId id="292" r:id="rId30"/>
    <p:sldId id="303" r:id="rId31"/>
    <p:sldId id="280" r:id="rId32"/>
    <p:sldId id="281" r:id="rId33"/>
    <p:sldId id="286" r:id="rId34"/>
    <p:sldId id="287" r:id="rId35"/>
    <p:sldId id="307" r:id="rId36"/>
    <p:sldId id="295" r:id="rId37"/>
    <p:sldId id="300" r:id="rId38"/>
    <p:sldId id="296" r:id="rId39"/>
    <p:sldId id="297" r:id="rId40"/>
  </p:sldIdLst>
  <p:sldSz cx="12192000" cy="6858000"/>
  <p:notesSz cx="6858000" cy="12192000"/>
  <p:embeddedFontLst>
    <p:embeddedFont>
      <p:font typeface="Noto Sans Georgian" panose="020B0502040504020204"/>
      <p:regular r:id="rId42"/>
    </p:embeddedFont>
    <p:embeddedFont>
      <p:font typeface="Noto Sans Georgian Bold" panose="020B0502040504020204" pitchFamily="34" charset="0"/>
      <p:regular r:id="rId43"/>
      <p:bold r:id="rId44"/>
    </p:embeddedFont>
    <p:embeddedFont>
      <p:font typeface="Noto Sans Georgian SemiBold" panose="020B0502040504020204"/>
      <p:regular r:id="rId45"/>
      <p:bold r:id="rId4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17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17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1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STAR*D Level 2. HRSD-17 remission 29.7% vs 30.1%, p=0.93; QIDS-SR-16 remission 39.0% vs 32.9%, p=0.13. QIDS-SR symptom reduction 25.3% vs 17.1%, p&lt;0.04. Dropout due to intolerance 12.5% vs 20.6%, p&lt;0.009. This study used citalopram, not sertraline, and compared two active augmentation strategies; no placebo arm.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Stahl, გვ. 120–121. გვერდითი ეფექტების ნაწილი დაკავშირებულია ცენტრალურ ნორადრენერგულ/დოფამინერგულ და პერიფერიულ ნორადრენერგულ მოქმედებასთან. ხშირ შემთხვევაში ჩნდება დასაწყისში და დროთა განმავლობაში მცირდება; ზოგი დოზადამოკიდებულია. დამატებით აღწერილია მიალგია, მუცლის ტკივილი, ტინიტუსი, გამონაყარი და ანორექსია. წონის მატება და სედაცია შესაძლებელია, თუმცა მოსალოდნელი არ არის. კრუნჩხვების სიხშირე განსხვავდება ფორმულაციით; IR ფორმით უფრო მაღალია, ვიდრე SR-ით. რისკი იზრდება მაქსიმალური რეკომენდებული დოზების გადაჭარბებისა და წინასწარგანწყობის შემთხვევაში. SJS — სტივენს–ჯონსონის სინდრომი. აკონტროლეთ არტერიული წნევა მკურნალობის დაწყებამდე და პერიოდულად.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Stahl, გვ. 121–123. “Do Not Use” სიაში ასევეა სხვა ბუპროპიონის შემცველი ბრენდების ერთად გამოყენება. გიდი MAOI-ს და თიორიდაზინს ასახელებს როგორც არ გამოსაყენებელ კომბინაციებს. MAOI-სთან საჭიროა ინტერვალების გათვალისწინება. „Other Warnings/Precautions“: სიფრთხილე TCA-ებთან, ლითიუმთან, ფენოთიაზინებთან, ზოგიერთ ანტიფსიქოზურთან და სხვა კრუნჩხვის რისკის გამზრდელ საშუალებებთან. ტრამადოლი ზრდის კრუნჩხვის რისკს. ბუპროპიონი CYP2D6-ის ინჰიბიტორია; შესაძლოა გაზარდოს ზოგი ბეტა-ბლოკერის, ატომოქსეტინისა და TCA-ს დონე, შეამციროს კოდეინის აქტივაცია. ლევოდოპასთან/ამანტადინთან შესაძლებელია დამატებითი აქტივაცია. სიფრთხილე ბიპოლარული აშლილობისას. Stahl-ის “Pearls” განყოფილებაში კვებითი აშლილობების ისტორიასთან დაკავშირებით მოყვანილია ექსპერტული ნიუანსი, მაგრამ სლაიდზე შენარჩუნებულია სახელმძღვანელოს მკაფიო „Do Not Use“ ფორმულირება. გაითვალისწინეთ კონკრეტული ადგილობრივი პროდუქტის ოფიციალური ინსტრუქცია.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დასკვნითი ტექსტი: ნაწილობრივი პასუხი არ არის მკურნალობის საბოლოო წარმატება. სერტრალინისა და ბუპროპიონის განსხვავებული ფარმაკოლოგიური პროფილები ქმნის კომბინირების რაციონალურ საფუძველს, თუმცა ფარმაკოლოგიური ლოგიკა არ ნიშნავს დადასტურებულ კლინიკურ სინერგიას. STAR*D-ისა და VAST-D-ის შედეგები არ ადასტურებს კონკრეტულად სერტრალინი-ბუპროპიონის წყვილის უპირატესობას. გადაწყვეტილება ინდივიდუალურია; მიზანია რემისია და ფუნქციური აღდგენა.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7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5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8786" y="558800"/>
            <a:ext cx="3421175" cy="289520"/>
          </a:xfrm>
          <a:prstGeom prst="roundRect">
            <a:avLst>
              <a:gd name="adj" fmla="val 3948"/>
            </a:avLst>
          </a:prstGeom>
          <a:solidFill>
            <a:srgbClr val="0D403E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3" name="Text 1"/>
          <p:cNvSpPr/>
          <p:nvPr/>
        </p:nvSpPr>
        <p:spPr>
          <a:xfrm>
            <a:off x="673083" y="627034"/>
            <a:ext cx="3802166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ᲙᲚᲘᲜᲘᲙᲣᲠᲘ ᲜᲔᲘᲠᲝᲤᲐᲠᲛᲐᲙᲝᲚᲝᲒᲘᲐ ·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58786" y="2073462"/>
            <a:ext cx="6705432" cy="27979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kern="100" spc="-34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როდესაც მონოთერაპია საკმარისი არ არის:</a:t>
            </a: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b="1" kern="100" spc="-34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ნაწილობრივი პასუხიდან, რემისიამდე სერტრალინი + ბუპროპიონი დეპრესიის მკურნალობაში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58786" y="5320883"/>
            <a:ext cx="6705432" cy="662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ქეთევან კობახიძე, ნევროლოგი, საქართველოს უნივერსიტეტის ასისტენტ პროფესორი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58786" y="6154003"/>
            <a:ext cx="716262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რეიმანი, ფსიქეა · 2026 წელი · პულმანი, აქსის თაუერსი</a:t>
            </a:r>
            <a:endParaRPr lang="en-US" sz="11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407" y="0"/>
            <a:ext cx="44702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403225"/>
            <a:ext cx="8940576" cy="6858000"/>
          </a:xfrm>
          <a:prstGeom prst="rect">
            <a:avLst/>
          </a:prstGeom>
          <a:solidFill>
            <a:srgbClr val="075C4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58786" y="514509"/>
            <a:ext cx="8381790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F6F5E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WHO • 2023 ᲬᲚᲘᲡ ᲒᲚᲝᲑᲐᲚᲣᲠᲘ ᲨᲔᲤᲐᲡᲔᲑᲔᲑᲘ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58786" y="824832"/>
            <a:ext cx="7924602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kern="100" spc="-28" dirty="0">
                <a:solidFill>
                  <a:srgbClr val="F6F5E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დეპრესიის გლობალური ტვირთი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558786" y="1663601"/>
            <a:ext cx="7924602" cy="1682849"/>
          </a:xfrm>
          <a:prstGeom prst="roundRect">
            <a:avLst>
              <a:gd name="adj" fmla="val 8150"/>
            </a:avLst>
          </a:prstGeom>
          <a:solidFill>
            <a:srgbClr val="075C4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7" name="Text 4"/>
          <p:cNvSpPr/>
          <p:nvPr/>
        </p:nvSpPr>
        <p:spPr>
          <a:xfrm>
            <a:off x="888978" y="2041426"/>
            <a:ext cx="7264218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3600" b="1" kern="100" spc="-56" dirty="0">
                <a:solidFill>
                  <a:srgbClr val="F6F5E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322 მილიონი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888978" y="2794663"/>
            <a:ext cx="7264218" cy="301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200" kern="100" spc="-22" dirty="0">
                <a:solidFill>
                  <a:srgbClr val="F6F5EF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ადამიანი მსოფლიოში ცხოვრობს დეპრესიით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558786" y="3549650"/>
            <a:ext cx="2438339" cy="1431925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0" name="Text 7"/>
          <p:cNvSpPr/>
          <p:nvPr/>
        </p:nvSpPr>
        <p:spPr>
          <a:xfrm>
            <a:off x="761981" y="3832225"/>
            <a:ext cx="2031949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b="1" kern="100" spc="-44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5.2%</a:t>
            </a:r>
            <a:endParaRPr lang="en-US" sz="4400" dirty="0"/>
          </a:p>
        </p:txBody>
      </p:sp>
      <p:sp>
        <p:nvSpPr>
          <p:cNvPr id="11" name="Text 8"/>
          <p:cNvSpPr/>
          <p:nvPr/>
        </p:nvSpPr>
        <p:spPr>
          <a:xfrm>
            <a:off x="761981" y="4504531"/>
            <a:ext cx="2235144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ზრდასრულებში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3301917" y="3549650"/>
            <a:ext cx="2438339" cy="1431925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3" name="Text 10"/>
          <p:cNvSpPr/>
          <p:nvPr/>
        </p:nvSpPr>
        <p:spPr>
          <a:xfrm>
            <a:off x="3505112" y="3832225"/>
            <a:ext cx="2031949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b="1" kern="100" spc="-44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6.2%</a:t>
            </a:r>
            <a:endParaRPr lang="en-US" sz="4400" dirty="0"/>
          </a:p>
        </p:txBody>
      </p:sp>
      <p:sp>
        <p:nvSpPr>
          <p:cNvPr id="14" name="Text 11"/>
          <p:cNvSpPr/>
          <p:nvPr/>
        </p:nvSpPr>
        <p:spPr>
          <a:xfrm>
            <a:off x="3505112" y="4504531"/>
            <a:ext cx="2235144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ქალებში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045049" y="3549650"/>
            <a:ext cx="2438339" cy="1431925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6" name="Text 13"/>
          <p:cNvSpPr/>
          <p:nvPr/>
        </p:nvSpPr>
        <p:spPr>
          <a:xfrm>
            <a:off x="6248244" y="3832225"/>
            <a:ext cx="2031949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b="1" kern="100" spc="-44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4.1%</a:t>
            </a:r>
            <a:endParaRPr lang="en-US" sz="4400" dirty="0"/>
          </a:p>
        </p:txBody>
      </p:sp>
      <p:sp>
        <p:nvSpPr>
          <p:cNvPr id="17" name="Text 14"/>
          <p:cNvSpPr/>
          <p:nvPr/>
        </p:nvSpPr>
        <p:spPr>
          <a:xfrm>
            <a:off x="6248244" y="4504531"/>
            <a:ext cx="2235144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მამაკაცებში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558786" y="5476875"/>
            <a:ext cx="7924602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F6F5E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დეპრესია მსოფლიოში ფუნქციური შეზღუდვის ერთ-ერთი მნიშვნელოვანი მიზეზია.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558786" y="6204902"/>
            <a:ext cx="8381790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F6F5E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WHO, Depressive disorder (depression), 11 September 2026 • who.int/news-room/fact-sheets/detail/depression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8940576" y="0"/>
            <a:ext cx="3251119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369" y="508000"/>
            <a:ext cx="2641534" cy="584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 dirty="0"/>
          </a:p>
        </p:txBody>
      </p:sp>
      <p:sp>
        <p:nvSpPr>
          <p:cNvPr id="4" name="Text 1"/>
          <p:cNvSpPr/>
          <p:nvPr/>
        </p:nvSpPr>
        <p:spPr>
          <a:xfrm>
            <a:off x="533387" y="489109"/>
            <a:ext cx="11658308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ᲒᲚᲝᲑᲐᲚᲣᲠᲘ ᲞᲠᲐᲥᲢᲘᲙᲐ · WELLCOME / GALLUP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33387" y="799432"/>
            <a:ext cx="11124922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შფოთვისა და დეპრესიის მედიკამენტური მართვა — 2020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33387" y="1338163"/>
            <a:ext cx="11124922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დანიშნული მედიკამენტის მიღება იმ რესპონდენტებში, რომლებსაც ≥2 კვირით ყოველდღიური საქმიანობა შეეზღუდათ</a:t>
            </a:r>
            <a:endParaRPr lang="en-US" sz="1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33387" y="2269232"/>
          <a:ext cx="6756230" cy="3038398"/>
        </p:xfrm>
        <a:graphic>
          <a:graphicData uri="http://schemas.openxmlformats.org/drawingml/2006/table">
            <a:tbl>
              <a:tblPr/>
              <a:tblGrid>
                <a:gridCol w="2571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0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9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ქვეყანა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მაჩვენებელი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ქვეყანა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საფრანგეთი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74.5%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ირანი — 45.5%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კანადა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73.0%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ბრაზილია — 44.7%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ესპანეთი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72.9%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მექსიკა — 43.4%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9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ავსტრალია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71.4%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რუსეთი — 41.1%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9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აშშ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67.1%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ჩინეთი — 32.7%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1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ყაზახეთი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59.5%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ერაყი — 32.6%</a:t>
                      </a:r>
                      <a:endParaRPr lang="en-US" sz="15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142871" marR="142871" marT="76198" marB="76198" anchor="ctr">
                    <a:lnL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F0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7746707" y="2040632"/>
            <a:ext cx="3911601" cy="3495675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9" name="Shape 5"/>
          <p:cNvSpPr/>
          <p:nvPr/>
        </p:nvSpPr>
        <p:spPr>
          <a:xfrm>
            <a:off x="7975301" y="2269232"/>
            <a:ext cx="1296360" cy="289520"/>
          </a:xfrm>
          <a:prstGeom prst="roundRect">
            <a:avLst>
              <a:gd name="adj" fmla="val 394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0" name="Text 6"/>
          <p:cNvSpPr/>
          <p:nvPr/>
        </p:nvSpPr>
        <p:spPr>
          <a:xfrm>
            <a:off x="8089598" y="2337466"/>
            <a:ext cx="1677350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ᲡᲐᲥᲐᲠᲗᲕᲔᲚᲝ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7975301" y="2790527"/>
            <a:ext cx="3454413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b="1" kern="100" spc="-44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56.8%</a:t>
            </a:r>
            <a:endParaRPr lang="en-US" sz="4400" dirty="0"/>
          </a:p>
        </p:txBody>
      </p:sp>
      <p:sp>
        <p:nvSpPr>
          <p:cNvPr id="12" name="Text 8"/>
          <p:cNvSpPr/>
          <p:nvPr/>
        </p:nvSpPr>
        <p:spPr>
          <a:xfrm>
            <a:off x="7975301" y="3462834"/>
            <a:ext cx="3454413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საქართველო — 56.8%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(რუკაზე დამატებით ნაჩვენები მონაცემი)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7975301" y="4386560"/>
            <a:ext cx="3454413" cy="921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Wellcome / Gallup (2021), Our World in Data</a:t>
            </a:r>
            <a:endParaRPr lang="en-US" sz="11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მაჩვენებელი არ წარმოადგენს დეპრესიის გავრცელებას ან მედიკამენტების მიღებას მთელ მოსახლეობაში.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8534187" cy="6858000"/>
          </a:xfrm>
          <a:prstGeom prst="rect">
            <a:avLst/>
          </a:prstGeom>
          <a:solidFill>
            <a:srgbClr val="F6F5EF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33387" y="514509"/>
            <a:ext cx="8000800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AHRQ MEPS · CLINICAL DRUGSTATS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33387" y="824832"/>
            <a:ext cx="7543611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ყველაზე ხშირად გამოწერილი ანტიდეპრესანტები აშშ-ში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33387" y="1747540"/>
            <a:ext cx="8000800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2024 წელი | რეცეპტით გაცემის სავარაუდო რაოდენობა (მილიონი)</a:t>
            </a:r>
            <a:endParaRPr lang="en-US" sz="15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87" y="2192834"/>
            <a:ext cx="6857828" cy="304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3387" y="5317034"/>
            <a:ext cx="7543611" cy="778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შენიშვნა: მონაცემები ასახავს რეცეპტით გაცემებს და არა გაყიდვების შემოსავალს ან უნიკალურ პაციენტებს.</a:t>
            </a:r>
            <a:endParaRPr lang="en-US" sz="11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ClinCalc DrugStats Database (AHRQ MEPS, 2024). clincalc.com/DrugStats/TC/Antidepressants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8534187" y="0"/>
            <a:ext cx="3657509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0" name="Shape 6"/>
          <p:cNvSpPr/>
          <p:nvPr/>
        </p:nvSpPr>
        <p:spPr>
          <a:xfrm>
            <a:off x="8838979" y="2175966"/>
            <a:ext cx="1564740" cy="289520"/>
          </a:xfrm>
          <a:prstGeom prst="roundRect">
            <a:avLst>
              <a:gd name="adj" fmla="val 394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1" name="Text 7"/>
          <p:cNvSpPr/>
          <p:nvPr/>
        </p:nvSpPr>
        <p:spPr>
          <a:xfrm>
            <a:off x="8953276" y="2244200"/>
            <a:ext cx="1945730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ᲚᲘᲓᲔᲠᲘ ᲬᲧᲕᲘᲚᲘ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8838979" y="2667850"/>
            <a:ext cx="3047924" cy="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900" kern="100" spc="-19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სერტრალინი (#1) და ბупროპიონი (#3)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8838979" y="3303290"/>
            <a:ext cx="3047924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წარმოადგენენ აშშ-ში ყველაზე ფართოდ გამოყენებულ პირველი რიგისა და ატიპურ ანტიდეპრესანტებს.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737493"/>
          </a:xfrm>
          <a:prstGeom prst="rect">
            <a:avLst/>
          </a:prstGeom>
          <a:solidFill>
            <a:srgbClr val="0E3347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355591" y="175619"/>
            <a:ext cx="11480513" cy="230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700" b="1" kern="100" spc="-17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PHQ-9 — დეპრესიის სიმძიმის შეფასების კითხვარი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355591" y="460842"/>
            <a:ext cx="11836104" cy="132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შეფასების სკალა: 0 — საერთოდ არა | 1 — რამდენიმე დღე | 2 — დღეების ნახევარზე მეტი | 3 — თითქმის ყოველდღე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0" y="889794"/>
            <a:ext cx="12191695" cy="473878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7" name="Text 4"/>
          <p:cNvSpPr/>
          <p:nvPr/>
        </p:nvSpPr>
        <p:spPr>
          <a:xfrm>
            <a:off x="838179" y="1736696"/>
            <a:ext cx="6309162" cy="265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ინსტრუქცია: ბოლო 2 კვირის განმავლობაში რამდენად ხშირად გაწუხებდათ ქვემოთ ჩამოთვლილი პრობლემები?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8179" y="2055912"/>
          <a:ext cx="6309162" cy="2441004"/>
        </p:xfrm>
        <a:graphic>
          <a:graphicData uri="http://schemas.openxmlformats.org/drawingml/2006/table">
            <a:tbl>
              <a:tblPr/>
              <a:tblGrid>
                <a:gridCol w="757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2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7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№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სიმპტომი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7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ინტერესის ან სიამოვნების დაქვეითება სხვადასხვა საქმიანობის მიმართ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7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დათრგუნული განწყობა, დეპრესიულობის ან უიმედობის განცდა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7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3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ჩაძინების ან ძილის შენარჩუნების გაძნელება, ან ჭარბი ძილი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7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4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დაღლილობა ან ენერგიის ნაკლებობა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7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5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მადის დაქვეითება ან ჭარბი კვება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72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6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საკუთარი თავის მიმართ უარყოფითი დამოკიდებულება, წარუმატებლობის ან დანაშაულის განცდა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7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7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ყურადღების კონცენტრაციის გაძნელება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7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8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მოძრაობისა და მეტყველების შენელება ან გამოხატული ფსიქომოტორული მოუსვენრობა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42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9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ფიქრები სიკვდილზე ან საკუთარი თავისთვის ზიანის მიყენებაზე</a:t>
                      </a:r>
                      <a:endParaRPr lang="en-US" sz="90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85925" marR="85925" marT="45827" marB="458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909223" y="1118394"/>
            <a:ext cx="4053778" cy="4281587"/>
          </a:xfrm>
          <a:prstGeom prst="rect">
            <a:avLst/>
          </a:prstGeom>
          <a:solidFill>
            <a:srgbClr val="E6F3F1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0" name="Text 6"/>
          <p:cNvSpPr/>
          <p:nvPr/>
        </p:nvSpPr>
        <p:spPr>
          <a:xfrm>
            <a:off x="8137818" y="1309807"/>
            <a:ext cx="3596590" cy="156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150" kern="100" spc="-11" dirty="0">
                <a:solidFill>
                  <a:srgbClr val="000000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შედეგების ინტერპრეტაცია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8137818" y="1506459"/>
            <a:ext cx="3825184" cy="97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PHQ-9 ქულა | დეპრესიული სიმპტომების სიმძიმე</a:t>
            </a:r>
            <a:endParaRPr lang="en-US" sz="650" dirty="0"/>
          </a:p>
        </p:txBody>
      </p:sp>
      <p:sp>
        <p:nvSpPr>
          <p:cNvPr id="12" name="Shape 8"/>
          <p:cNvSpPr/>
          <p:nvPr/>
        </p:nvSpPr>
        <p:spPr>
          <a:xfrm>
            <a:off x="8137818" y="1661815"/>
            <a:ext cx="3596590" cy="590153"/>
          </a:xfrm>
          <a:prstGeom prst="rect">
            <a:avLst/>
          </a:prstGeom>
          <a:solidFill>
            <a:srgbClr val="D5EFE0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3" name="Text 9"/>
          <p:cNvSpPr/>
          <p:nvPr/>
        </p:nvSpPr>
        <p:spPr>
          <a:xfrm>
            <a:off x="8366412" y="1899117"/>
            <a:ext cx="3367995" cy="132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0–4</a:t>
            </a:r>
            <a:r>
              <a:rPr lang="en-US" sz="9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— მინიმალური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8137818" y="2404368"/>
            <a:ext cx="3596590" cy="590153"/>
          </a:xfrm>
          <a:prstGeom prst="rect">
            <a:avLst/>
          </a:prstGeom>
          <a:solidFill>
            <a:srgbClr val="B9E3C8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5" name="Text 11"/>
          <p:cNvSpPr/>
          <p:nvPr/>
        </p:nvSpPr>
        <p:spPr>
          <a:xfrm>
            <a:off x="8366412" y="2641670"/>
            <a:ext cx="3367995" cy="132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5–9</a:t>
            </a:r>
            <a:r>
              <a:rPr lang="en-US" sz="9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— მსუბუქი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8137818" y="3146921"/>
            <a:ext cx="3596590" cy="590153"/>
          </a:xfrm>
          <a:prstGeom prst="rect">
            <a:avLst/>
          </a:prstGeom>
          <a:solidFill>
            <a:srgbClr val="FFE9A8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7" name="Text 13"/>
          <p:cNvSpPr/>
          <p:nvPr/>
        </p:nvSpPr>
        <p:spPr>
          <a:xfrm>
            <a:off x="8366412" y="3384223"/>
            <a:ext cx="3367995" cy="132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10–14</a:t>
            </a:r>
            <a:r>
              <a:rPr lang="en-US" sz="9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— ზომიერი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8137818" y="3889474"/>
            <a:ext cx="3596590" cy="590153"/>
          </a:xfrm>
          <a:prstGeom prst="rect">
            <a:avLst/>
          </a:prstGeom>
          <a:solidFill>
            <a:srgbClr val="F8C9A8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9" name="Text 15"/>
          <p:cNvSpPr/>
          <p:nvPr/>
        </p:nvSpPr>
        <p:spPr>
          <a:xfrm>
            <a:off x="8366412" y="4126776"/>
            <a:ext cx="3367995" cy="132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15–19</a:t>
            </a:r>
            <a:r>
              <a:rPr lang="en-US" sz="9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— ზომიერად მძიმე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8137818" y="4632027"/>
            <a:ext cx="3596590" cy="590153"/>
          </a:xfrm>
          <a:prstGeom prst="rect">
            <a:avLst/>
          </a:prstGeom>
          <a:solidFill>
            <a:srgbClr val="E8A0A8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21" name="Text 17"/>
          <p:cNvSpPr/>
          <p:nvPr/>
        </p:nvSpPr>
        <p:spPr>
          <a:xfrm>
            <a:off x="8366412" y="4869329"/>
            <a:ext cx="3367995" cy="132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20–27</a:t>
            </a:r>
            <a:r>
              <a:rPr lang="en-US" sz="9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— მძიმე</a:t>
            </a:r>
            <a:endParaRPr lang="en-US" sz="900" dirty="0"/>
          </a:p>
        </p:txBody>
      </p:sp>
      <p:sp>
        <p:nvSpPr>
          <p:cNvPr id="22" name="Shape 18"/>
          <p:cNvSpPr/>
          <p:nvPr/>
        </p:nvSpPr>
        <p:spPr>
          <a:xfrm>
            <a:off x="0" y="5780881"/>
            <a:ext cx="12191695" cy="108059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23" name="Text 19"/>
          <p:cNvSpPr/>
          <p:nvPr/>
        </p:nvSpPr>
        <p:spPr>
          <a:xfrm>
            <a:off x="355591" y="5882481"/>
            <a:ext cx="11480513" cy="717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7000"/>
              </a:lnSpc>
              <a:spcAft>
                <a:spcPts val="450"/>
              </a:spcAft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ჯამური ქულა: 0–27</a:t>
            </a:r>
            <a:endParaRPr lang="en-US" sz="900" dirty="0"/>
          </a:p>
          <a:p>
            <a:pPr marL="0" indent="0" algn="l">
              <a:lnSpc>
                <a:spcPct val="97000"/>
              </a:lnSpc>
              <a:spcAft>
                <a:spcPts val="450"/>
              </a:spcAft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PHQ-9 ≥10:</a:t>
            </a:r>
            <a:r>
              <a:rPr lang="en-US" sz="9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სავარაუდო დიდი დეპრესიული აშლილობა — საჭიროა დამატებითი კლინიკური შეფასება.</a:t>
            </a:r>
            <a:endParaRPr lang="en-US" sz="900" dirty="0"/>
          </a:p>
          <a:p>
            <a:pPr marL="0" indent="0" algn="l">
              <a:lnSpc>
                <a:spcPct val="97000"/>
              </a:lnSpc>
              <a:spcAft>
                <a:spcPts val="450"/>
              </a:spcAft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ფუნქციური შეფასება:</a:t>
            </a:r>
            <a:r>
              <a:rPr lang="en-US" sz="9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რამდენად ართულებს სიმპტომები მუშაობას, ყოველდღიურ საქმიანობასა და სოციალურ ურთიერთობებს?</a:t>
            </a:r>
            <a:endParaRPr lang="en-US" sz="900" dirty="0"/>
          </a:p>
          <a:p>
            <a:pPr marL="0" indent="0" algn="l">
              <a:lnSpc>
                <a:spcPct val="97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მნიშვნელოვანი:</a:t>
            </a:r>
            <a:r>
              <a:rPr lang="en-US" sz="9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მე-9 კითხვაზე დადებითი პასუხი საჭიროებს სუიციდური რისკის დამატებით შეფასებას, ჯამური ქულის მიუხედავად.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355591" y="6666529"/>
            <a:ext cx="11836104" cy="97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UpToDate, PHQ-9 Depression Questionnaire, Graphic 59307.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721407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58786" y="514509"/>
            <a:ext cx="716262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DSM-5-TR ᲙᲠᲘᲢᲔᲠᲘᲣᲛᲔᲑᲘ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58786" y="824832"/>
            <a:ext cx="6705432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დიდი დეპრესიის სადიაგნოზო კრიტერიუმები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58786" y="1745159"/>
            <a:ext cx="2038597" cy="289520"/>
          </a:xfrm>
          <a:prstGeom prst="roundRect">
            <a:avLst>
              <a:gd name="adj" fmla="val 394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7" name="Text 4"/>
          <p:cNvSpPr/>
          <p:nvPr/>
        </p:nvSpPr>
        <p:spPr>
          <a:xfrm>
            <a:off x="673083" y="1813392"/>
            <a:ext cx="2419587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≥5 ᲡᲘᲛᲞᲢᲝᲛᲘ • ≥2 ᲙᲕᲘᲠᲐ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58786" y="3229471"/>
            <a:ext cx="6705432" cy="157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გუნება-განწყობის დაქვეითება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ინტერესის ან სიამოვნების დაკარგვა (ანჰედონია)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მადის ან სხეულის წონის ცვლილება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უძილობა ან ძილიანობა (ჰიპერსომნია)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ფსიქომოტორული აღგზნება ან შენელება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58786" y="6002397"/>
            <a:ext cx="6705432" cy="4050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DSM-5-TR Diagnostic Criteria for a Major Depressive Episode; UpToDate, Graphic 89994, Version 17.0.</a:t>
            </a:r>
            <a:endParaRPr lang="en-US" sz="1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397" y="355600"/>
            <a:ext cx="3708307" cy="6146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721407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58786" y="546126"/>
            <a:ext cx="6705432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დიდი დეპრესიული ეპიზოდის 9 ძირითადი სიმპტომი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558786" y="1512491"/>
            <a:ext cx="2212622" cy="31651"/>
          </a:xfrm>
          <a:prstGeom prst="roundRect">
            <a:avLst>
              <a:gd name="adj" fmla="val 49998"/>
            </a:avLst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6" name="Text 3"/>
          <p:cNvSpPr/>
          <p:nvPr/>
        </p:nvSpPr>
        <p:spPr>
          <a:xfrm>
            <a:off x="558786" y="1783412"/>
            <a:ext cx="6705432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დაღლილობა და ენერგიის დაქვეითება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58786" y="2858447"/>
            <a:ext cx="6705432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უსარგებლობა/ გადაჭარბებული დანაშაულის განცდა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58786" y="3933582"/>
            <a:ext cx="6705432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კონცენტრაციის დაქვეითება/გადაწყვეტილების მიღების გაძნელება (ორჭოფობა)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58786" y="5228089"/>
            <a:ext cx="6705432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სიკვდილზე ფიქრი/სუიციდური აზრები. 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58786" y="6002298"/>
            <a:ext cx="6705432" cy="4050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DSM-5-TR Diagnostic Criteria for a Major Depressive Episode; UpToDate, Graphic 89994, Version 17.0.</a:t>
            </a:r>
            <a:endParaRPr lang="en-US" sz="11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6199" y="304800"/>
            <a:ext cx="3860703" cy="62484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58786" y="2601813"/>
            <a:ext cx="6705432" cy="12700"/>
          </a:xfrm>
          <a:prstGeom prst="rect">
            <a:avLst/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3" name="Shape 9"/>
          <p:cNvSpPr/>
          <p:nvPr/>
        </p:nvSpPr>
        <p:spPr>
          <a:xfrm>
            <a:off x="558786" y="3676948"/>
            <a:ext cx="6705432" cy="12700"/>
          </a:xfrm>
          <a:prstGeom prst="rect">
            <a:avLst/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4" name="Shape 10"/>
          <p:cNvSpPr/>
          <p:nvPr/>
        </p:nvSpPr>
        <p:spPr>
          <a:xfrm>
            <a:off x="558786" y="4971455"/>
            <a:ext cx="6705432" cy="12700"/>
          </a:xfrm>
          <a:prstGeom prst="rect">
            <a:avLst/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F4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9184"/>
            <a:ext cx="10972800" cy="45720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F4239"/>
                </a:solidFill>
                <a:latin typeface="Noto Sans Georgian"/>
              </a:defRPr>
            </a:pPr>
            <a:r>
              <a:t>MDD: საწყისი ანტიდეპრესანტის ინდივიდუალური შერჩევა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896112"/>
            <a:ext cx="10972800" cy="41148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5C6E67"/>
                </a:solidFill>
                <a:latin typeface="Noto Sans Georgian"/>
              </a:defRPr>
            </a:pPr>
            <a:r>
              <a:t>SSRI და ბუპროპიონი — პირველი რიგის ფარმაკოთერაპიის შესაძლო ვარიანტები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92240"/>
            <a:ext cx="10058400" cy="18288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5C6E67"/>
                </a:solidFill>
                <a:latin typeface="Noto Sans Georgian"/>
              </a:defRPr>
            </a:pPr>
            <a:r>
              <a:t>კლინიკური გადაწყვეტილების ალგორითმი  •  საგანმანათლებლო სქემა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5C6E67"/>
                </a:solidFill>
                <a:latin typeface="Noto Sans Georgian"/>
              </a:defRPr>
            </a:pPr>
            <a: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71800" y="1371600"/>
            <a:ext cx="6263640" cy="786384"/>
          </a:xfrm>
          <a:prstGeom prst="roundRect">
            <a:avLst/>
          </a:prstGeom>
          <a:solidFill>
            <a:srgbClr val="0F4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154680" y="1508760"/>
            <a:ext cx="5897880" cy="50292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 algn="ctr">
              <a:spcAft>
                <a:spcPts val="400"/>
              </a:spcAft>
              <a:defRPr sz="2100" b="1">
                <a:solidFill>
                  <a:srgbClr val="FFFFFF"/>
                </a:solidFill>
                <a:latin typeface="Noto Sans Georgian"/>
              </a:defRPr>
            </a:pPr>
            <a:r>
              <a:t>დიდი დეპრესიული აშლილობა (MDD)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0" y="2167128"/>
            <a:ext cx="457200" cy="32004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 algn="ctr">
              <a:spcAft>
                <a:spcPts val="400"/>
              </a:spcAft>
              <a:defRPr sz="2400" b="1">
                <a:solidFill>
                  <a:srgbClr val="1D745E"/>
                </a:solidFill>
                <a:latin typeface="Noto Sans Georgian"/>
              </a:defRPr>
            </a:pPr>
            <a:r>
              <a:t>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71600" y="2551176"/>
            <a:ext cx="9418320" cy="685800"/>
          </a:xfrm>
          <a:prstGeom prst="roundRect">
            <a:avLst/>
          </a:prstGeom>
          <a:solidFill>
            <a:srgbClr val="E1E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72768" y="2670048"/>
            <a:ext cx="9006840" cy="45720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 algn="ctr">
              <a:spcAft>
                <a:spcPts val="400"/>
              </a:spcAft>
              <a:defRPr sz="1400" b="0">
                <a:solidFill>
                  <a:srgbClr val="0F4239"/>
                </a:solidFill>
                <a:latin typeface="Noto Sans Georgian"/>
              </a:defRPr>
            </a:pPr>
            <a:r>
              <a:t>დიაგნოზი • სიმძიმე • ბიპოლარული/სუიციდური რისკი • თანმხლები მდგომარეობები • პაციენტის პრიორიტეტები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52160" y="3246120"/>
            <a:ext cx="457200" cy="32004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 algn="ctr">
              <a:spcAft>
                <a:spcPts val="400"/>
              </a:spcAft>
              <a:defRPr sz="2400" b="1">
                <a:solidFill>
                  <a:srgbClr val="1D745E"/>
                </a:solidFill>
                <a:latin typeface="Noto Sans Georgian"/>
              </a:defRPr>
            </a:pPr>
            <a:r>
              <a:t>↓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685032"/>
            <a:ext cx="5349240" cy="2121408"/>
          </a:xfrm>
          <a:prstGeom prst="roundRect">
            <a:avLst/>
          </a:prstGeom>
          <a:solidFill>
            <a:srgbClr val="FFFFFF"/>
          </a:solidFill>
          <a:ln>
            <a:solidFill>
              <a:srgbClr val="B0D0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199632" y="3685032"/>
            <a:ext cx="5349240" cy="2121408"/>
          </a:xfrm>
          <a:prstGeom prst="roundRect">
            <a:avLst/>
          </a:prstGeom>
          <a:solidFill>
            <a:srgbClr val="FFFFFF"/>
          </a:solidFill>
          <a:ln>
            <a:solidFill>
              <a:srgbClr val="B0D0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7824" y="3877056"/>
            <a:ext cx="4800600" cy="402336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0F4239"/>
                </a:solidFill>
                <a:latin typeface="Noto Sans Georgian"/>
              </a:defRPr>
            </a:pPr>
            <a:r>
              <a:t>ვარიანტი A  |  SSRI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" y="4361688"/>
            <a:ext cx="4800600" cy="1225296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400" b="0">
                <a:solidFill>
                  <a:srgbClr val="1F3530"/>
                </a:solidFill>
                <a:latin typeface="Noto Sans Georgian"/>
              </a:defRPr>
            </a:pPr>
            <a:r>
              <a:t>სერტრალინი / ესციტალოპრამი</a:t>
            </a:r>
          </a:p>
          <a:p>
            <a:pPr>
              <a:spcAft>
                <a:spcPts val="400"/>
              </a:spcAft>
              <a:defRPr sz="1400" b="0">
                <a:solidFill>
                  <a:srgbClr val="1F3530"/>
                </a:solidFill>
                <a:latin typeface="Noto Sans Georgian"/>
              </a:defRPr>
            </a:pPr>
            <a:r>
              <a:t>ხშირად გამოყენებული პირველი რიგის არჩევანი</a:t>
            </a:r>
          </a:p>
          <a:p>
            <a:pPr>
              <a:spcAft>
                <a:spcPts val="400"/>
              </a:spcAft>
              <a:defRPr sz="1400" b="0">
                <a:solidFill>
                  <a:srgbClr val="1F3530"/>
                </a:solidFill>
                <a:latin typeface="Noto Sans Georgian"/>
              </a:defRPr>
            </a:pPr>
            <a:r>
              <a:t>შერჩევა ეფუძნება პაციენტის კლინიკურ პროფილს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7376" y="3877056"/>
            <a:ext cx="4800600" cy="402336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0F4239"/>
                </a:solidFill>
                <a:latin typeface="Noto Sans Georgian"/>
              </a:defRPr>
            </a:pPr>
            <a:r>
              <a:t>ვარიანტი B  |  ბუპროპიონი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7376" y="4361688"/>
            <a:ext cx="4800600" cy="1225296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400" b="0">
                <a:solidFill>
                  <a:srgbClr val="1F3530"/>
                </a:solidFill>
                <a:latin typeface="Noto Sans Georgian"/>
              </a:defRPr>
            </a:pPr>
            <a:r>
              <a:t>პირველი რიგის ალტერნატივა შერჩეულ პაციენტებში</a:t>
            </a:r>
          </a:p>
          <a:p>
            <a:pPr>
              <a:spcAft>
                <a:spcPts val="400"/>
              </a:spcAft>
              <a:defRPr sz="1400" b="0">
                <a:solidFill>
                  <a:srgbClr val="1F3530"/>
                </a:solidFill>
                <a:latin typeface="Noto Sans Georgian"/>
              </a:defRPr>
            </a:pPr>
            <a:r>
              <a:t>სექსუალური ფუნქციის შენარჩუნება, წონის მატების თავიდან აცილება, ჰიპერსომნია/ენერგიის დეფიციტი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6016752"/>
            <a:ext cx="10515600" cy="329184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5C6E67"/>
                </a:solidFill>
                <a:latin typeface="Noto Sans Georgian"/>
              </a:defRPr>
            </a:pPr>
            <a:r>
              <a:t>შენიშვნა: საწყისი არჩევანი არ არის მხოლოდ SSRI; მკურნალობა ინდივიდუალურია.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58786" y="508000"/>
            <a:ext cx="7111822" cy="2196207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1168371" y="1124109"/>
            <a:ext cx="6502237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ᲛᲔᲓᲘᲙᲐᲛᲔᲜᲢᲘᲡ ᲞᲠᲝᲤᲘᲚᲘ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168371" y="1434432"/>
            <a:ext cx="5892653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სერტრალინი (Sertraline)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58786" y="2875657"/>
            <a:ext cx="3403515" cy="286127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7" name="Text 4"/>
          <p:cNvSpPr/>
          <p:nvPr/>
        </p:nvSpPr>
        <p:spPr>
          <a:xfrm>
            <a:off x="787380" y="3125941"/>
            <a:ext cx="2946326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სავაჭრო დასახელება (Brands)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87380" y="3679527"/>
            <a:ext cx="2946326" cy="155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• Zoloft (ზოლოფტი)</a:t>
            </a: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• Sertalina Generis (სერტრალინა ჯენერისი)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გენერიკული ფორმა (Generic):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დიახ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267093" y="2875657"/>
            <a:ext cx="3403515" cy="286127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0" name="Text 7"/>
          <p:cNvSpPr/>
          <p:nvPr/>
        </p:nvSpPr>
        <p:spPr>
          <a:xfrm>
            <a:off x="4495688" y="3125941"/>
            <a:ext cx="2946326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ფარმაკოლოგიური კლასი (Class)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495688" y="3679527"/>
            <a:ext cx="294632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NbN: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სეროტონინის უკუმიტაცების ინჰიბიტორი (S-RI)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ტრადიციული: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სეროტონინის უკუმიტაცების სელექციური ინჰიბიტორი (SSRI)</a:t>
            </a:r>
            <a:endParaRPr lang="en-US" sz="15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589" y="457200"/>
            <a:ext cx="3454314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9243989-093A-61D9-807B-F0B21DF6C0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484"/>
          <a:stretch>
            <a:fillRect/>
          </a:stretch>
        </p:blipFill>
        <p:spPr>
          <a:xfrm>
            <a:off x="53029" y="-1643270"/>
            <a:ext cx="12191980" cy="872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1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8127797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58786" y="514509"/>
            <a:ext cx="756901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ᲙᲚᲘᲜᲘᲙᲣᲠᲘ ᲞᲠᲝᲤᲘᲚᲘ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58786" y="824832"/>
            <a:ext cx="7111822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სერტრალინი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58786" y="1363563"/>
            <a:ext cx="7111822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ძირითადი კლინიკური ჩვენებები (Commonly Prescribed for)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— FDA-ის მიერ დამტკიცებული ჩვენებები: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58786" y="2085082"/>
            <a:ext cx="7111822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დიდი დეპრესიული აშლილობა (Major Depressive Disorder, MDD)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პრემენსტრუალური დისფორიული აშლილობა (Premenstrual Dysphoric Disorder, PMDD)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პანიკური აშლილობა (Panic Disorder)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პოსტტრავმული სტრესული აშლილობა (Posttraumatic Stress Disorder, PTSD)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სოციალური შფოთვითი აშლილობა (Social Anxiety Disorder)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ობსესიურ-კომპულსიური აშლილობა (Obsessive-Compulsive Disorder, OCD)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გენერალიზებული შფოთვითი აშლილობა (GAD) (</a:t>
            </a:r>
            <a:r>
              <a:rPr lang="en-US" sz="1500" b="1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off Label)</a:t>
            </a:r>
            <a:endParaRPr lang="en-US" sz="1500" b="1" dirty="0"/>
          </a:p>
        </p:txBody>
      </p:sp>
      <p:sp>
        <p:nvSpPr>
          <p:cNvPr id="8" name="Text 5"/>
          <p:cNvSpPr/>
          <p:nvPr/>
        </p:nvSpPr>
        <p:spPr>
          <a:xfrm>
            <a:off x="558786" y="6070838"/>
            <a:ext cx="7111822" cy="331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ლიტერატურა: Stahl’s Essential Psychopharmacology Prescriber’s Guide, Eighth Edition, 2024 (specifically April 3, 2024, by Cambridge University Press)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8127797" y="0"/>
            <a:ext cx="4063898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0" name="Shape 7"/>
          <p:cNvSpPr/>
          <p:nvPr/>
        </p:nvSpPr>
        <p:spPr>
          <a:xfrm>
            <a:off x="8432589" y="457200"/>
            <a:ext cx="1885010" cy="289520"/>
          </a:xfrm>
          <a:prstGeom prst="roundRect">
            <a:avLst>
              <a:gd name="adj" fmla="val 394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1" name="Text 8"/>
          <p:cNvSpPr/>
          <p:nvPr/>
        </p:nvSpPr>
        <p:spPr>
          <a:xfrm>
            <a:off x="8546886" y="525434"/>
            <a:ext cx="2266000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ᲓᲝᲖᲘᲠᲔᲑᲐ ᲓᲐ ᲛᲘᲖᲐᲜᲘ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432589" y="924520"/>
            <a:ext cx="3454314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ჩვეულებრივი დოზა: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50–200 მგ/დღე</a:t>
            </a: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მოქმედების დაწყება: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ხშირად 2–4 კვირაში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მიზანი: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სრული რემისია და რეციდივის პრევენცია</a:t>
            </a:r>
            <a:endParaRPr lang="en-US" sz="15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589" y="3096220"/>
            <a:ext cx="2920927" cy="2921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40544C"/>
                </a:solidFill>
                <a:latin typeface="Arial"/>
              </a:defRPr>
            </a:pPr>
            <a:r>
              <a:t>FDA-ის დამტკიცებული ჩვენებები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13816"/>
            <a:ext cx="7315200" cy="5303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100" b="1">
                <a:solidFill>
                  <a:srgbClr val="2A3A36"/>
                </a:solidFill>
                <a:latin typeface="Arial"/>
              </a:defRPr>
            </a:pPr>
            <a:r>
              <a:rPr dirty="0" err="1"/>
              <a:t>ბუპროპიონი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66928" y="1353312"/>
            <a:ext cx="73152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1">
                <a:solidFill>
                  <a:srgbClr val="156F59"/>
                </a:solidFill>
                <a:latin typeface="Arial"/>
              </a:defRPr>
            </a:pPr>
            <a:r>
              <a:rPr dirty="0" err="1"/>
              <a:t>აქტიური</a:t>
            </a:r>
            <a:r>
              <a:rPr dirty="0"/>
              <a:t> </a:t>
            </a:r>
            <a:r>
              <a:rPr dirty="0" err="1"/>
              <a:t>ნივთიერება</a:t>
            </a:r>
            <a:r>
              <a:rPr dirty="0"/>
              <a:t>: </a:t>
            </a:r>
            <a:r>
              <a:rPr dirty="0" err="1"/>
              <a:t>ბუპროპიონის</a:t>
            </a:r>
            <a:r>
              <a:rPr dirty="0"/>
              <a:t> </a:t>
            </a:r>
            <a:r>
              <a:rPr dirty="0" err="1"/>
              <a:t>ჰიდროქლორიდი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566928" y="1874519"/>
            <a:ext cx="73152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2A3A36"/>
                </a:solidFill>
                <a:latin typeface="Arial"/>
              </a:defRPr>
            </a:pPr>
            <a:r>
              <a:t>ძირითადი კლინიკური ჩვენებები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862072"/>
            <a:ext cx="722376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2A3A36"/>
                </a:solidFill>
                <a:latin typeface="Arial"/>
              </a:defRPr>
            </a:pPr>
            <a:r>
              <a:t>დიდი დეპრესიული აშლილობა (MDD)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255264"/>
            <a:ext cx="72237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2A3A36"/>
                </a:solidFill>
                <a:latin typeface="Arial"/>
              </a:defRPr>
            </a:pPr>
            <a:r>
              <a:t>ბუპროპიონის დაუყოვნებელი (IR), გახანგრძლივებული (SR) და XL ფორმები.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3968496"/>
            <a:ext cx="7159752" cy="10972"/>
          </a:xfrm>
          <a:prstGeom prst="rect">
            <a:avLst/>
          </a:prstGeom>
          <a:solidFill>
            <a:srgbClr val="ACC7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4178808"/>
            <a:ext cx="72237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2A3A36"/>
                </a:solidFill>
                <a:latin typeface="Arial"/>
              </a:defRPr>
            </a:pPr>
            <a:r>
              <a:t>სეზონური აფექტური აშლილობა (SAD)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553712"/>
            <a:ext cx="722376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2A3A36"/>
                </a:solidFill>
                <a:latin typeface="Arial"/>
              </a:defRPr>
            </a:pPr>
            <a:r>
              <a:t>ბუპროპიონი XL — სეზონური დეპრესიული ეპიზოდების პრევენციისთვის.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5276088"/>
            <a:ext cx="7159752" cy="10972"/>
          </a:xfrm>
          <a:prstGeom prst="rect">
            <a:avLst/>
          </a:prstGeom>
          <a:solidFill>
            <a:srgbClr val="ACC7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66928" y="5477256"/>
            <a:ext cx="72237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2A3A36"/>
                </a:solidFill>
                <a:latin typeface="Arial"/>
              </a:defRPr>
            </a:pPr>
            <a:r>
              <a:t>მოწევის შეწყვეტა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852160"/>
            <a:ext cx="722376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2A3A36"/>
                </a:solidFill>
                <a:latin typeface="Arial"/>
              </a:defRPr>
            </a:pPr>
            <a:r>
              <a:t>ბუპროპიონი SR — მოწევის შეწყვეტის ხელშეწყობისთვის.</a:t>
            </a:r>
          </a:p>
        </p:txBody>
      </p:sp>
      <p:pic>
        <p:nvPicPr>
          <p:cNvPr id="14" name="Picture 13" descr="bupropion_synapse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768" y="457200"/>
            <a:ext cx="3474720" cy="59618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362413"/>
            <a:ext cx="8127797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58786" y="514509"/>
            <a:ext cx="756901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ᲝᲤ-ᲚᲔᲘᲑᲚ ᲒᲐᲛᲝᲧᲔᲜᲔᲑᲐ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58786" y="824832"/>
            <a:ext cx="7111822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58786" y="1371469"/>
            <a:ext cx="7111822" cy="301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200" kern="100" spc="-22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არარეგისტრირებული ჩვენებები (Off-label):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58786" y="3484418"/>
            <a:ext cx="7111822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ბიპოლარული აშლილობა (Bipolar Disorder)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58786" y="4160991"/>
            <a:ext cx="7111822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ყურადღების დეფიციტის და ჰიპერაქტივობის სინდრომი (ADHD)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58786" y="4837564"/>
            <a:ext cx="7111822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სექსუალური დისფუნქცია (Sexual Dysfunction)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58786" y="5174159"/>
            <a:ext cx="7111822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განსაკუთრებით ფსიქოტროპული მედიკამენტებით გამოწვეული სექსუალური დისფუნქციის მართვა.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305097" y="6203111"/>
            <a:ext cx="698752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 err="1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სიმსუქნის</a:t>
            </a: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 </a:t>
            </a:r>
            <a:r>
              <a:rPr lang="en-US" sz="1600" kern="100" spc="-16" dirty="0" err="1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კორექცია</a:t>
            </a:r>
            <a:r>
              <a:rPr lang="ka-GE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 * დამტკიცებულია ბუპროპიონ+ნალტრექსონის</a:t>
            </a:r>
          </a:p>
          <a:p>
            <a:pPr marL="0" indent="0" algn="l">
              <a:lnSpc>
                <a:spcPct val="90000"/>
              </a:lnSpc>
              <a:buNone/>
            </a:pPr>
            <a:r>
              <a:rPr lang="ka-GE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კომბინაცია 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8127797" y="339835"/>
            <a:ext cx="4063898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589" y="457200"/>
            <a:ext cx="3454314" cy="59436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58786" y="3904357"/>
            <a:ext cx="7111822" cy="12700"/>
          </a:xfrm>
          <a:prstGeom prst="rect">
            <a:avLst/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5" name="Shape 11"/>
          <p:cNvSpPr/>
          <p:nvPr/>
        </p:nvSpPr>
        <p:spPr>
          <a:xfrm>
            <a:off x="558786" y="4580930"/>
            <a:ext cx="7111822" cy="12700"/>
          </a:xfrm>
          <a:prstGeom prst="rect">
            <a:avLst/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6" name="Shape 12"/>
          <p:cNvSpPr/>
          <p:nvPr/>
        </p:nvSpPr>
        <p:spPr>
          <a:xfrm>
            <a:off x="558786" y="5946477"/>
            <a:ext cx="7111822" cy="12700"/>
          </a:xfrm>
          <a:prstGeom prst="rect">
            <a:avLst/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ACC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1064240" cy="4524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rPr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ბუპროპიონი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</a:rPr>
              <a:t> | </a:t>
            </a:r>
            <a:r>
              <a:rPr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მოქმედების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მექანიზმი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და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მეტაბოლიზმი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648" y="987552"/>
            <a:ext cx="10789920" cy="28315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AEDFD2"/>
                </a:solidFill>
                <a:latin typeface="Arial"/>
              </a:defRPr>
            </a:pP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სამი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მნიშვნელოვანი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ფარმაკოლოგიური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ასპექტი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5216" y="1572768"/>
            <a:ext cx="3675887" cy="3730752"/>
          </a:xfrm>
          <a:prstGeom prst="roundRect">
            <a:avLst/>
          </a:prstGeom>
          <a:solidFill>
            <a:srgbClr val="EB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86384" y="1801368"/>
            <a:ext cx="548640" cy="448056"/>
          </a:xfrm>
          <a:prstGeom prst="roundRect">
            <a:avLst/>
          </a:prstGeom>
          <a:solidFill>
            <a:srgbClr val="1076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874519"/>
            <a:ext cx="457200" cy="2103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53895" y="1801368"/>
            <a:ext cx="251460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0A574D"/>
                </a:solidFill>
                <a:latin typeface="Arial"/>
              </a:defRPr>
            </a:pPr>
            <a:r>
              <a:t>NET / DAT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441448"/>
            <a:ext cx="3218688" cy="8686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C4640"/>
                </a:solidFill>
                <a:latin typeface="Arial"/>
              </a:defRPr>
            </a:pPr>
            <a:r>
              <a:t>ნორადრენალინისა და დოფამინის უკუმიტაცების ინჰიბირება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3816" y="3392424"/>
            <a:ext cx="3182112" cy="22860"/>
          </a:xfrm>
          <a:prstGeom prst="rect">
            <a:avLst/>
          </a:prstGeom>
          <a:solidFill>
            <a:srgbClr val="71BD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6675" y="3536708"/>
            <a:ext cx="3172968" cy="186307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4945"/>
                </a:solidFill>
                <a:latin typeface="Arial"/>
              </a:defRPr>
            </a:pPr>
            <a:r>
              <a:rPr dirty="0" err="1"/>
              <a:t>ბუპროპიონი</a:t>
            </a:r>
            <a:r>
              <a:rPr dirty="0"/>
              <a:t> </a:t>
            </a:r>
            <a:r>
              <a:rPr dirty="0" err="1"/>
              <a:t>კლასიფიცირდება</a:t>
            </a:r>
            <a:r>
              <a:rPr dirty="0"/>
              <a:t> </a:t>
            </a:r>
            <a:r>
              <a:rPr dirty="0" err="1"/>
              <a:t>როგორც</a:t>
            </a:r>
            <a:r>
              <a:rPr dirty="0"/>
              <a:t> NDRI.</a:t>
            </a:r>
          </a:p>
          <a:p>
            <a:pPr>
              <a:spcAft>
                <a:spcPts val="800"/>
              </a:spcAft>
              <a:defRPr sz="1400" b="0">
                <a:solidFill>
                  <a:srgbClr val="284945"/>
                </a:solidFill>
                <a:latin typeface="Arial"/>
              </a:defRPr>
            </a:pPr>
            <a:r>
              <a:rPr lang="ka-GE" dirty="0"/>
              <a:t>ნორადრენალინისა და დოფამინის უკუმიტაცებას თრგუნავს, მათი ტრანსპორტერების დამუხრუჭების გზით. ხელს უწყობს, ნორადრენალინისა და დოფამინის გამოთავისუფლებას.</a:t>
            </a: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4471416" y="1572768"/>
            <a:ext cx="3675887" cy="3730752"/>
          </a:xfrm>
          <a:prstGeom prst="roundRect">
            <a:avLst/>
          </a:prstGeom>
          <a:solidFill>
            <a:srgbClr val="EB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672583" y="1801368"/>
            <a:ext cx="548640" cy="448056"/>
          </a:xfrm>
          <a:prstGeom prst="roundRect">
            <a:avLst/>
          </a:prstGeom>
          <a:solidFill>
            <a:srgbClr val="1076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18304" y="1874519"/>
            <a:ext cx="457200" cy="2103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0096" y="1801368"/>
            <a:ext cx="251460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0A574D"/>
                </a:solidFill>
                <a:latin typeface="Arial"/>
              </a:defRPr>
            </a:pPr>
            <a:r>
              <a:t>nAChR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59" y="2441448"/>
            <a:ext cx="3218688" cy="8686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C4640"/>
                </a:solidFill>
                <a:latin typeface="Arial"/>
              </a:defRPr>
            </a:pPr>
            <a:r>
              <a:t>ნიკოტინური აცეტილქოლინის რეცეპტორების ანტაგონიზმი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00016" y="3392424"/>
            <a:ext cx="3182112" cy="22860"/>
          </a:xfrm>
          <a:prstGeom prst="rect">
            <a:avLst/>
          </a:prstGeom>
          <a:solidFill>
            <a:srgbClr val="71BD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09159" y="3621024"/>
            <a:ext cx="3172968" cy="1508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4945"/>
                </a:solidFill>
                <a:latin typeface="Arial"/>
              </a:defRPr>
            </a:pPr>
            <a:r>
              <a:t>ზოგიერთი nAChR ქვეტიპის არაკონკურენტული ანტაგონისტია.</a:t>
            </a:r>
          </a:p>
          <a:p>
            <a:pPr>
              <a:spcAft>
                <a:spcPts val="800"/>
              </a:spcAft>
              <a:defRPr sz="1400" b="0">
                <a:solidFill>
                  <a:srgbClr val="284945"/>
                </a:solidFill>
                <a:latin typeface="Arial"/>
              </a:defRPr>
            </a:pPr>
            <a:r>
              <a:t>მნიშვნელოვანია მოწევის შეწყვეტის მექანიზმისთვის.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57616" y="1572768"/>
            <a:ext cx="3675887" cy="3730752"/>
          </a:xfrm>
          <a:prstGeom prst="roundRect">
            <a:avLst/>
          </a:prstGeom>
          <a:solidFill>
            <a:srgbClr val="EB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558784" y="1801368"/>
            <a:ext cx="548640" cy="448056"/>
          </a:xfrm>
          <a:prstGeom prst="roundRect">
            <a:avLst/>
          </a:prstGeom>
          <a:solidFill>
            <a:srgbClr val="1076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04504" y="1874519"/>
            <a:ext cx="457200" cy="2103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6296" y="1801368"/>
            <a:ext cx="278892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900"/>
              <a:t>CYP2B6 / CYP2D6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2441448"/>
            <a:ext cx="3218688" cy="8686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600"/>
              <a:t>მეტაბოლიზმი და მედიკამენტური ურთიერთქმედებები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586216" y="3392424"/>
            <a:ext cx="3182112" cy="22860"/>
          </a:xfrm>
          <a:prstGeom prst="rect">
            <a:avLst/>
          </a:prstGeom>
          <a:solidFill>
            <a:srgbClr val="71BD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595360" y="3621024"/>
            <a:ext cx="3172968" cy="15727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200"/>
              </a:spcAft>
            </a:pPr>
            <a:r>
              <a:rPr sz="1400"/>
              <a:t>CYP2B6 — ბუპროპიონს გარდაქმნის აქტიურ ჰიდროქსიბუპროპიონად.</a:t>
            </a:r>
          </a:p>
          <a:p>
            <a:pPr>
              <a:spcAft>
                <a:spcPts val="200"/>
              </a:spcAft>
            </a:pPr>
            <a:endParaRPr sz="1400"/>
          </a:p>
          <a:p>
            <a:pPr>
              <a:spcAft>
                <a:spcPts val="200"/>
              </a:spcAft>
            </a:pPr>
            <a:r>
              <a:rPr sz="1400"/>
              <a:t>CYP2D6 — ბუპროპიონი და მისი მეტაბოლიტები აინჰიბირებენ ამ ფერმენტს; შესაძლებელია სხვა პრეპარატების ექსპოზიციის ზრდა.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85216" y="5550408"/>
            <a:ext cx="11018520" cy="777240"/>
          </a:xfrm>
          <a:prstGeom prst="roundRect">
            <a:avLst/>
          </a:prstGeom>
          <a:solidFill>
            <a:srgbClr val="115B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04672" y="5678424"/>
            <a:ext cx="10561320" cy="49859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500" dirty="0" err="1">
                <a:solidFill>
                  <a:schemeClr val="bg1"/>
                </a:solidFill>
              </a:rPr>
              <a:t>კლინიკური</a:t>
            </a:r>
            <a:r>
              <a:rPr sz="1500" dirty="0">
                <a:solidFill>
                  <a:schemeClr val="bg1"/>
                </a:solidFill>
              </a:rPr>
              <a:t> </a:t>
            </a:r>
            <a:r>
              <a:rPr sz="1500" dirty="0" err="1">
                <a:solidFill>
                  <a:schemeClr val="bg1"/>
                </a:solidFill>
              </a:rPr>
              <a:t>კონტექსტი</a:t>
            </a:r>
            <a:r>
              <a:rPr sz="1500" dirty="0">
                <a:solidFill>
                  <a:schemeClr val="bg1"/>
                </a:solidFill>
              </a:rPr>
              <a:t>  •  CYP2B6 </a:t>
            </a:r>
            <a:r>
              <a:rPr sz="1500" dirty="0" err="1">
                <a:solidFill>
                  <a:schemeClr val="bg1"/>
                </a:solidFill>
              </a:rPr>
              <a:t>მონაწილეობს</a:t>
            </a:r>
            <a:r>
              <a:rPr sz="1500" dirty="0">
                <a:solidFill>
                  <a:schemeClr val="bg1"/>
                </a:solidFill>
              </a:rPr>
              <a:t> </a:t>
            </a:r>
            <a:r>
              <a:rPr sz="1500" dirty="0" err="1">
                <a:solidFill>
                  <a:schemeClr val="bg1"/>
                </a:solidFill>
              </a:rPr>
              <a:t>ბუპროპიონის</a:t>
            </a:r>
            <a:r>
              <a:rPr sz="1500" dirty="0">
                <a:solidFill>
                  <a:schemeClr val="bg1"/>
                </a:solidFill>
              </a:rPr>
              <a:t> </a:t>
            </a:r>
            <a:r>
              <a:rPr sz="1500" dirty="0" err="1">
                <a:solidFill>
                  <a:schemeClr val="bg1"/>
                </a:solidFill>
              </a:rPr>
              <a:t>მეტაბოლიზმში</a:t>
            </a:r>
            <a:r>
              <a:rPr sz="1500" dirty="0">
                <a:solidFill>
                  <a:schemeClr val="bg1"/>
                </a:solidFill>
              </a:rPr>
              <a:t>, </a:t>
            </a:r>
            <a:r>
              <a:rPr sz="1500" dirty="0" err="1">
                <a:solidFill>
                  <a:schemeClr val="bg1"/>
                </a:solidFill>
              </a:rPr>
              <a:t>ხოლო</a:t>
            </a:r>
            <a:r>
              <a:rPr sz="1500" dirty="0">
                <a:solidFill>
                  <a:schemeClr val="bg1"/>
                </a:solidFill>
              </a:rPr>
              <a:t> CYP2D6-ის </a:t>
            </a:r>
            <a:r>
              <a:rPr sz="1500" dirty="0" err="1">
                <a:solidFill>
                  <a:schemeClr val="bg1"/>
                </a:solidFill>
              </a:rPr>
              <a:t>ინჰიბირება</a:t>
            </a:r>
            <a:r>
              <a:rPr sz="1500" dirty="0">
                <a:solidFill>
                  <a:schemeClr val="bg1"/>
                </a:solidFill>
              </a:rPr>
              <a:t> </a:t>
            </a:r>
            <a:r>
              <a:rPr sz="1500" dirty="0" err="1">
                <a:solidFill>
                  <a:schemeClr val="bg1"/>
                </a:solidFill>
              </a:rPr>
              <a:t>მნიშვნელოვანია</a:t>
            </a:r>
            <a:r>
              <a:rPr sz="1500" dirty="0">
                <a:solidFill>
                  <a:schemeClr val="bg1"/>
                </a:solidFill>
              </a:rPr>
              <a:t> </a:t>
            </a:r>
            <a:r>
              <a:rPr sz="1500" dirty="0" err="1">
                <a:solidFill>
                  <a:schemeClr val="bg1"/>
                </a:solidFill>
              </a:rPr>
              <a:t>მედიკამენტური</a:t>
            </a:r>
            <a:r>
              <a:rPr sz="1500" dirty="0">
                <a:solidFill>
                  <a:schemeClr val="bg1"/>
                </a:solidFill>
              </a:rPr>
              <a:t> </a:t>
            </a:r>
            <a:r>
              <a:rPr sz="1500" dirty="0" err="1">
                <a:solidFill>
                  <a:schemeClr val="bg1"/>
                </a:solidFill>
              </a:rPr>
              <a:t>ურთიერთქმედებების</a:t>
            </a:r>
            <a:r>
              <a:rPr sz="1500" dirty="0">
                <a:solidFill>
                  <a:schemeClr val="bg1"/>
                </a:solidFill>
              </a:rPr>
              <a:t> </a:t>
            </a:r>
            <a:r>
              <a:rPr sz="1500" dirty="0" err="1">
                <a:solidFill>
                  <a:schemeClr val="bg1"/>
                </a:solidFill>
              </a:rPr>
              <a:t>შეფასებისას</a:t>
            </a:r>
            <a:r>
              <a:rPr sz="15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55664"/>
            <a:ext cx="10698480" cy="1828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AEDCCF"/>
                </a:solidFill>
                <a:latin typeface="Arial"/>
              </a:defRPr>
            </a:pPr>
            <a:r>
              <a:t>წყარო: Bupropion prescribing information; Stahl’s Essential Psychopharmacology.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2E99C-3681-412F-3386-136C04FAB7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7303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05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5C4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406390" y="541179"/>
            <a:ext cx="11378915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550" b="1" kern="100" spc="-26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ბუპროპიონის FDA-ის მიერ დამტკიცების ქრონოლოგია (1985–2014)</a:t>
            </a:r>
            <a:endParaRPr lang="en-US" sz="2550" dirty="0"/>
          </a:p>
        </p:txBody>
      </p:sp>
      <p:sp>
        <p:nvSpPr>
          <p:cNvPr id="5" name="Shape 2"/>
          <p:cNvSpPr/>
          <p:nvPr/>
        </p:nvSpPr>
        <p:spPr>
          <a:xfrm>
            <a:off x="406390" y="1059359"/>
            <a:ext cx="11378915" cy="31651"/>
          </a:xfrm>
          <a:prstGeom prst="roundRect">
            <a:avLst>
              <a:gd name="adj" fmla="val 49998"/>
            </a:avLst>
          </a:prstGeom>
          <a:solidFill>
            <a:srgbClr val="35D6D2"/>
          </a:solidFill>
          <a:ln/>
        </p:spPr>
        <p:txBody>
          <a:bodyPr/>
          <a:lstStyle/>
          <a:p>
            <a:endParaRPr lang="en-GE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86" y="1377553"/>
            <a:ext cx="347852" cy="3478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58786" y="1866632"/>
            <a:ext cx="3488146" cy="501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50" b="1" kern="100" spc="-37" dirty="0">
                <a:solidFill>
                  <a:srgbClr val="55DDD9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1985</a:t>
            </a:r>
            <a:endParaRPr lang="en-US" sz="3650" dirty="0"/>
          </a:p>
        </p:txBody>
      </p:sp>
      <p:sp>
        <p:nvSpPr>
          <p:cNvPr id="8" name="Shape 4"/>
          <p:cNvSpPr/>
          <p:nvPr/>
        </p:nvSpPr>
        <p:spPr>
          <a:xfrm>
            <a:off x="558786" y="2521446"/>
            <a:ext cx="872012" cy="19050"/>
          </a:xfrm>
          <a:prstGeom prst="roundRect">
            <a:avLst>
              <a:gd name="adj" fmla="val 49999"/>
            </a:avLst>
          </a:prstGeom>
          <a:solidFill>
            <a:srgbClr val="35D6D2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9" name="Text 5"/>
          <p:cNvSpPr/>
          <p:nvPr/>
        </p:nvSpPr>
        <p:spPr>
          <a:xfrm>
            <a:off x="558786" y="2747644"/>
            <a:ext cx="3488146" cy="200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50" kern="100" spc="-15" dirty="0">
                <a:solidFill>
                  <a:srgbClr val="FFFFFF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Wellbutrin (IR)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558786" y="3045921"/>
            <a:ext cx="3488146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დიდი დეპრესიული აშლილობის (MDD) მკურნალობა. ბუპროპიონის პირველი FDA-დამტკიცებული ფორმა.</a:t>
            </a:r>
            <a:endParaRPr lang="en-US" sz="12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1725" y="1377553"/>
            <a:ext cx="347852" cy="3478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351725" y="1866632"/>
            <a:ext cx="3488146" cy="501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50" b="1" kern="100" spc="-37" dirty="0">
                <a:solidFill>
                  <a:srgbClr val="55DDD9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1996</a:t>
            </a:r>
            <a:endParaRPr lang="en-US" sz="3650" dirty="0"/>
          </a:p>
        </p:txBody>
      </p:sp>
      <p:sp>
        <p:nvSpPr>
          <p:cNvPr id="13" name="Shape 8"/>
          <p:cNvSpPr/>
          <p:nvPr/>
        </p:nvSpPr>
        <p:spPr>
          <a:xfrm>
            <a:off x="4351725" y="2521446"/>
            <a:ext cx="872012" cy="19050"/>
          </a:xfrm>
          <a:prstGeom prst="roundRect">
            <a:avLst>
              <a:gd name="adj" fmla="val 49999"/>
            </a:avLst>
          </a:prstGeom>
          <a:solidFill>
            <a:srgbClr val="35D6D2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4" name="Text 9"/>
          <p:cNvSpPr/>
          <p:nvPr/>
        </p:nvSpPr>
        <p:spPr>
          <a:xfrm>
            <a:off x="4351725" y="2747644"/>
            <a:ext cx="3488146" cy="200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50" kern="100" spc="-15" dirty="0">
                <a:solidFill>
                  <a:srgbClr val="FFFFFF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Wellbutrin SR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4351725" y="3045921"/>
            <a:ext cx="3488146" cy="418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MDD-ის მკურნალობა. გახანგრძლივებული გამოთავისუფლება, დღეში ორჯერ მიღება.</a:t>
            </a:r>
            <a:endParaRPr lang="en-US" sz="12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4663" y="1377553"/>
            <a:ext cx="347852" cy="34786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144663" y="1866632"/>
            <a:ext cx="3488146" cy="501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50" b="1" kern="100" spc="-37" dirty="0">
                <a:solidFill>
                  <a:srgbClr val="55DDD9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1997</a:t>
            </a:r>
            <a:endParaRPr lang="en-US" sz="3650" dirty="0"/>
          </a:p>
        </p:txBody>
      </p:sp>
      <p:sp>
        <p:nvSpPr>
          <p:cNvPr id="18" name="Shape 12"/>
          <p:cNvSpPr/>
          <p:nvPr/>
        </p:nvSpPr>
        <p:spPr>
          <a:xfrm>
            <a:off x="8144663" y="2521446"/>
            <a:ext cx="872012" cy="19050"/>
          </a:xfrm>
          <a:prstGeom prst="roundRect">
            <a:avLst>
              <a:gd name="adj" fmla="val 49999"/>
            </a:avLst>
          </a:prstGeom>
          <a:solidFill>
            <a:srgbClr val="35D6D2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9" name="Text 13"/>
          <p:cNvSpPr/>
          <p:nvPr/>
        </p:nvSpPr>
        <p:spPr>
          <a:xfrm>
            <a:off x="8144663" y="2747644"/>
            <a:ext cx="3488146" cy="200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50" kern="100" spc="-15" dirty="0">
                <a:solidFill>
                  <a:srgbClr val="FFFFFF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Zyban (SR)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8144663" y="3045921"/>
            <a:ext cx="3488146" cy="418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თამბაქოს მოწევისთვის თავის დანებების ხელშეწყობა.</a:t>
            </a:r>
            <a:endParaRPr lang="en-US" sz="12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86" y="3871714"/>
            <a:ext cx="347852" cy="347861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58786" y="4360793"/>
            <a:ext cx="3488146" cy="501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50" b="1" kern="100" spc="-37" dirty="0">
                <a:solidFill>
                  <a:srgbClr val="55DDD9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2003</a:t>
            </a:r>
            <a:endParaRPr lang="en-US" sz="3650" dirty="0"/>
          </a:p>
        </p:txBody>
      </p:sp>
      <p:sp>
        <p:nvSpPr>
          <p:cNvPr id="23" name="Shape 16"/>
          <p:cNvSpPr/>
          <p:nvPr/>
        </p:nvSpPr>
        <p:spPr>
          <a:xfrm>
            <a:off x="558786" y="5015607"/>
            <a:ext cx="872012" cy="19050"/>
          </a:xfrm>
          <a:prstGeom prst="roundRect">
            <a:avLst>
              <a:gd name="adj" fmla="val 49999"/>
            </a:avLst>
          </a:prstGeom>
          <a:solidFill>
            <a:srgbClr val="35D6D2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24" name="Text 17"/>
          <p:cNvSpPr/>
          <p:nvPr/>
        </p:nvSpPr>
        <p:spPr>
          <a:xfrm>
            <a:off x="558786" y="5241805"/>
            <a:ext cx="3488146" cy="200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50" kern="100" spc="-15" dirty="0">
                <a:solidFill>
                  <a:srgbClr val="FFFFFF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Wellbutrin XL</a:t>
            </a:r>
            <a:endParaRPr lang="en-US" sz="1450" dirty="0"/>
          </a:p>
        </p:txBody>
      </p:sp>
      <p:sp>
        <p:nvSpPr>
          <p:cNvPr id="25" name="Text 18"/>
          <p:cNvSpPr/>
          <p:nvPr/>
        </p:nvSpPr>
        <p:spPr>
          <a:xfrm>
            <a:off x="558786" y="5540082"/>
            <a:ext cx="3488146" cy="418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MDD-ის მკურნალობა. დღეში ერთხელ მიღება.</a:t>
            </a:r>
            <a:endParaRPr lang="en-US" sz="1200" dirty="0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1725" y="3871714"/>
            <a:ext cx="347852" cy="347861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4351725" y="4360793"/>
            <a:ext cx="3488146" cy="501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50" b="1" kern="100" spc="-37" dirty="0">
                <a:solidFill>
                  <a:srgbClr val="55DDD9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2006</a:t>
            </a:r>
            <a:endParaRPr lang="en-US" sz="3650" dirty="0"/>
          </a:p>
        </p:txBody>
      </p:sp>
      <p:sp>
        <p:nvSpPr>
          <p:cNvPr id="28" name="Shape 20"/>
          <p:cNvSpPr/>
          <p:nvPr/>
        </p:nvSpPr>
        <p:spPr>
          <a:xfrm>
            <a:off x="4351725" y="5015607"/>
            <a:ext cx="872012" cy="19050"/>
          </a:xfrm>
          <a:prstGeom prst="roundRect">
            <a:avLst>
              <a:gd name="adj" fmla="val 49999"/>
            </a:avLst>
          </a:prstGeom>
          <a:solidFill>
            <a:srgbClr val="35D6D2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29" name="Text 21"/>
          <p:cNvSpPr/>
          <p:nvPr/>
        </p:nvSpPr>
        <p:spPr>
          <a:xfrm>
            <a:off x="4351725" y="5241805"/>
            <a:ext cx="3488146" cy="200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50" kern="100" spc="-15" dirty="0">
                <a:solidFill>
                  <a:srgbClr val="FFFFFF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Wellbutrin XL</a:t>
            </a:r>
            <a:endParaRPr lang="en-US" sz="1450" dirty="0"/>
          </a:p>
        </p:txBody>
      </p:sp>
      <p:sp>
        <p:nvSpPr>
          <p:cNvPr id="30" name="Text 22"/>
          <p:cNvSpPr/>
          <p:nvPr/>
        </p:nvSpPr>
        <p:spPr>
          <a:xfrm>
            <a:off x="4351725" y="5540082"/>
            <a:ext cx="3488146" cy="418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სეზონური აფექტური აშლილობის დროს დეპრესიული ეპიზოდების პრევენცია.</a:t>
            </a:r>
            <a:endParaRPr lang="en-US" sz="1200" dirty="0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4663" y="3871714"/>
            <a:ext cx="347852" cy="347861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8144663" y="4360793"/>
            <a:ext cx="3488146" cy="501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50" b="1" kern="100" spc="-37" dirty="0">
                <a:solidFill>
                  <a:srgbClr val="55DDD9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2014</a:t>
            </a:r>
            <a:endParaRPr lang="en-US" sz="3650" dirty="0"/>
          </a:p>
        </p:txBody>
      </p:sp>
      <p:sp>
        <p:nvSpPr>
          <p:cNvPr id="33" name="Shape 24"/>
          <p:cNvSpPr/>
          <p:nvPr/>
        </p:nvSpPr>
        <p:spPr>
          <a:xfrm>
            <a:off x="8144663" y="5015607"/>
            <a:ext cx="872012" cy="19050"/>
          </a:xfrm>
          <a:prstGeom prst="roundRect">
            <a:avLst>
              <a:gd name="adj" fmla="val 49999"/>
            </a:avLst>
          </a:prstGeom>
          <a:solidFill>
            <a:srgbClr val="35D6D2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34" name="Text 25"/>
          <p:cNvSpPr/>
          <p:nvPr/>
        </p:nvSpPr>
        <p:spPr>
          <a:xfrm>
            <a:off x="8144663" y="5241805"/>
            <a:ext cx="3488146" cy="200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50" kern="100" spc="-15" dirty="0">
                <a:solidFill>
                  <a:srgbClr val="FFFFFF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Contrave</a:t>
            </a:r>
            <a:endParaRPr lang="en-US" sz="1450" dirty="0"/>
          </a:p>
        </p:txBody>
      </p:sp>
      <p:sp>
        <p:nvSpPr>
          <p:cNvPr id="35" name="Text 26"/>
          <p:cNvSpPr/>
          <p:nvPr/>
        </p:nvSpPr>
        <p:spPr>
          <a:xfrm>
            <a:off x="8144663" y="5540082"/>
            <a:ext cx="3488146" cy="418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ბუპროპიონი + ნალტრექსონი. სხეულის მასის ხანგრძლივი მართვა.</a:t>
            </a:r>
            <a:endParaRPr lang="en-US" sz="1200" dirty="0"/>
          </a:p>
        </p:txBody>
      </p:sp>
      <p:sp>
        <p:nvSpPr>
          <p:cNvPr id="36" name="Text 27"/>
          <p:cNvSpPr/>
          <p:nvPr/>
        </p:nvSpPr>
        <p:spPr>
          <a:xfrm>
            <a:off x="406390" y="6410634"/>
            <a:ext cx="11785305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References: U.S. Food and Drug Administration (FDA). Wellbutrin XL Regulatory Review, 2003; Wellbutrin XL Prescribing Information, 2006; Contrave Clinical Review, 2014.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4" y="1024434"/>
            <a:ext cx="3606710" cy="4809034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063898" y="0"/>
            <a:ext cx="8127797" cy="6858000"/>
          </a:xfrm>
          <a:prstGeom prst="rect">
            <a:avLst/>
          </a:prstGeom>
          <a:solidFill>
            <a:srgbClr val="103D32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5" name="Text 1"/>
          <p:cNvSpPr/>
          <p:nvPr/>
        </p:nvSpPr>
        <p:spPr>
          <a:xfrm>
            <a:off x="4622684" y="514509"/>
            <a:ext cx="756901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ᲒᲐᲜᲡᲮᲕᲐᲕᲓᲔᲑᲐ ᲒᲐᲛᲝᲗᲐᲕᲘᲡᲣᲤᲚᲔᲑᲘᲡ ᲡᲘᲩᲥᲐᲠᲔ ᲓᲐ ᲛᲘᲦᲔᲑᲘᲡ ᲠᲔᲟᲘᲛᲘ (4/5)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4622684" y="824832"/>
            <a:ext cx="7010225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ბუპროპიონის ფორმულაციები: IR, SR, XL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4622684" y="1726109"/>
            <a:ext cx="1920132" cy="3628827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8" name="Shape 4"/>
          <p:cNvSpPr/>
          <p:nvPr/>
        </p:nvSpPr>
        <p:spPr>
          <a:xfrm>
            <a:off x="4851279" y="2005509"/>
            <a:ext cx="1215399" cy="289520"/>
          </a:xfrm>
          <a:prstGeom prst="roundRect">
            <a:avLst>
              <a:gd name="adj" fmla="val 394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9" name="Text 5"/>
          <p:cNvSpPr/>
          <p:nvPr/>
        </p:nvSpPr>
        <p:spPr>
          <a:xfrm>
            <a:off x="4965576" y="2073742"/>
            <a:ext cx="1577241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IR — ᲡᲬᲠᲐᲤᲘ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851279" y="2428855"/>
            <a:ext cx="1691538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საწყისი დოზა: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4851279" y="2854479"/>
            <a:ext cx="1462944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100 მგ × 2-ჯერ/დღე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51279" y="3408065"/>
            <a:ext cx="1462944" cy="1492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ჩვეულებრივ 2–3 მიღება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მაქსიმალური: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450 მგ/დღე (აშშ)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847510" y="1726109"/>
            <a:ext cx="2560474" cy="3628827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4" name="Shape 10"/>
          <p:cNvSpPr/>
          <p:nvPr/>
        </p:nvSpPr>
        <p:spPr>
          <a:xfrm>
            <a:off x="7076104" y="2005509"/>
            <a:ext cx="2103286" cy="464741"/>
          </a:xfrm>
          <a:prstGeom prst="roundRect">
            <a:avLst>
              <a:gd name="adj" fmla="val 2459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5" name="Text 11"/>
          <p:cNvSpPr/>
          <p:nvPr/>
        </p:nvSpPr>
        <p:spPr>
          <a:xfrm>
            <a:off x="7190401" y="2073742"/>
            <a:ext cx="1874691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SR — ᲒᲐᲮᲐᲜᲒᲠᲫᲚᲘᲕᲔᲑᲣᲚᲘ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7076104" y="2604076"/>
            <a:ext cx="2331880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საწყისი დოზა: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7076104" y="3029699"/>
            <a:ext cx="2103286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150 მგ × 1-ჯერ/დღე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7076104" y="3363913"/>
            <a:ext cx="2103286" cy="1216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შემდეგ 150 მგ × 2-ჯერ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მაქსიმალური: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400 მგ/დღე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9712677" y="1726109"/>
            <a:ext cx="1920232" cy="3628827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20" name="Shape 16"/>
          <p:cNvSpPr/>
          <p:nvPr/>
        </p:nvSpPr>
        <p:spPr>
          <a:xfrm>
            <a:off x="9941272" y="2005509"/>
            <a:ext cx="1463043" cy="464741"/>
          </a:xfrm>
          <a:prstGeom prst="roundRect">
            <a:avLst>
              <a:gd name="adj" fmla="val 2459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21" name="Text 17"/>
          <p:cNvSpPr/>
          <p:nvPr/>
        </p:nvSpPr>
        <p:spPr>
          <a:xfrm>
            <a:off x="10055569" y="2073742"/>
            <a:ext cx="1234449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XL — 24-ᲡᲐᲐᲗᲘᲐᲜᲘ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9941272" y="2604076"/>
            <a:ext cx="1691637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საწყისი დოზა: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9941272" y="3029699"/>
            <a:ext cx="1463043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150 მგ × 1-ჯერ/დღე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9941272" y="3583285"/>
            <a:ext cx="1463043" cy="1492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შემდეგ 300 მგ × 1-ჯერ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მაქსიმალური: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450 მგ აშშ / 300 მგ ევროპა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>
            <a:off x="4622684" y="5526385"/>
            <a:ext cx="7010225" cy="679450"/>
          </a:xfrm>
          <a:prstGeom prst="roundRect">
            <a:avLst>
              <a:gd name="adj" fmla="val 13458"/>
            </a:avLst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26" name="Text 22"/>
          <p:cNvSpPr/>
          <p:nvPr/>
        </p:nvSpPr>
        <p:spPr>
          <a:xfrm>
            <a:off x="4622684" y="5528766"/>
            <a:ext cx="7010225" cy="679450"/>
          </a:xfrm>
          <a:prstGeom prst="rect">
            <a:avLst/>
          </a:prstGeom>
          <a:noFill/>
          <a:ln/>
        </p:spPr>
        <p:txBody>
          <a:bodyPr wrap="square" lIns="101598" tIns="63498" rIns="101598" bIns="63498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22B2A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SR და XL ტაბლეტები მიიღება მთლიანად</a:t>
            </a:r>
            <a:r>
              <a:rPr lang="en-US" sz="1500" dirty="0">
                <a:solidFill>
                  <a:srgbClr val="222B2A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— არ შეიძლება გაყოფა, დაფშვნა ან დაღეჭვა.</a:t>
            </a:r>
            <a:endParaRPr lang="en-US" sz="1500" dirty="0"/>
          </a:p>
        </p:txBody>
      </p:sp>
      <p:sp>
        <p:nvSpPr>
          <p:cNvPr id="27" name="Text 23"/>
          <p:cNvSpPr/>
          <p:nvPr/>
        </p:nvSpPr>
        <p:spPr>
          <a:xfrm>
            <a:off x="4622684" y="6383794"/>
            <a:ext cx="756901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UpToDate | Atypical antidepressants (2026), გვ. 1, 3–5, 10–11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8127797" cy="6858000"/>
          </a:xfrm>
          <a:prstGeom prst="rect">
            <a:avLst/>
          </a:prstGeom>
          <a:solidFill>
            <a:srgbClr val="075C4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58786" y="514509"/>
            <a:ext cx="756901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ᲓᲘᲜᲐᲛᲘᲙᲐ ᲓᲐ ᲨᲔᲤᲐᲡᲔᲑᲐ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58786" y="824832"/>
            <a:ext cx="7111822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 — თერაპიული ეფექტის განვითარება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58786" y="1791196"/>
            <a:ext cx="2346862" cy="31651"/>
          </a:xfrm>
          <a:prstGeom prst="roundRect">
            <a:avLst>
              <a:gd name="adj" fmla="val 49998"/>
            </a:avLst>
          </a:prstGeom>
          <a:solidFill>
            <a:srgbClr val="A9C5B3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7" name="Text 4"/>
          <p:cNvSpPr/>
          <p:nvPr/>
        </p:nvSpPr>
        <p:spPr>
          <a:xfrm>
            <a:off x="558786" y="3258641"/>
            <a:ext cx="7111822" cy="175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თერაპიული ეფექტის გამოვლენა ხდება მკურნალობის დაწყებიდან </a:t>
            </a:r>
            <a:r>
              <a:rPr lang="en-US" sz="1500" b="1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2–4 კვირაში</a:t>
            </a:r>
            <a:r>
              <a:rPr lang="en-US" sz="15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.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ეფექტურობის შეფასება და საჭიროების შემთხვევაში დოზის კორექცია — </a:t>
            </a:r>
            <a:r>
              <a:rPr lang="en-US" sz="1500" b="1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6–8 კვირის შემდეგ</a:t>
            </a:r>
            <a:r>
              <a:rPr lang="en-US" sz="15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.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დეპრესიის რეციდივის თავიდან ასაცილებლად ბუპროპიონის მიღება შეიძლება წლების მანძილზე.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8127797" y="0"/>
            <a:ext cx="4063898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B4EF88-C5F1-29E3-545C-E7ABF35C93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634" r="10415" b="11856"/>
          <a:stretch>
            <a:fillRect/>
          </a:stretch>
        </p:blipFill>
        <p:spPr>
          <a:xfrm>
            <a:off x="8430903" y="1592785"/>
            <a:ext cx="3457685" cy="295306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470288" y="354960"/>
            <a:ext cx="7721407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5" name="Text 1"/>
          <p:cNvSpPr/>
          <p:nvPr/>
        </p:nvSpPr>
        <p:spPr>
          <a:xfrm>
            <a:off x="5029074" y="514509"/>
            <a:ext cx="716262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ᲘᲜᲓᲘᲕᲘᲓᲣᲐᲚᲘᲖᲔᲑᲣᲚᲘ ᲐᲜᲢᲘᲓᲔᲞᲠᲔᲡᲐᲜᲢᲣᲚᲘ ᲗᲔᲠᲐᲞᲘᲐ (1/5)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5029075" y="824832"/>
            <a:ext cx="4701948" cy="592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როდის </a:t>
            </a:r>
            <a:r>
              <a:rPr lang="en-US" sz="1600" b="1" kern="100" spc="-28" dirty="0" err="1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ვირჩევთ</a:t>
            </a:r>
            <a:r>
              <a:rPr lang="en-US" sz="16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 </a:t>
            </a:r>
            <a:r>
              <a:rPr lang="en-US" sz="1600" b="1" kern="100" spc="-28" dirty="0" err="1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ბუპროპიონს</a:t>
            </a:r>
            <a:r>
              <a:rPr lang="ka-GE" sz="16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 როგორც მონოთერაპიას?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5029074" y="1367730"/>
            <a:ext cx="3149521" cy="1861145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8" name="Text 4"/>
          <p:cNvSpPr/>
          <p:nvPr/>
        </p:nvSpPr>
        <p:spPr>
          <a:xfrm>
            <a:off x="5257668" y="1618015"/>
            <a:ext cx="2692333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ენერგიის დეფიციტი და ჰიპერსომნია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5257668" y="2173982"/>
            <a:ext cx="2692333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დაღლილობა • ძილიანობა • კონცენტრაციის დაქვეითება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483388" y="1367730"/>
            <a:ext cx="3149521" cy="1861145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1" name="Text 7"/>
          <p:cNvSpPr/>
          <p:nvPr/>
        </p:nvSpPr>
        <p:spPr>
          <a:xfrm>
            <a:off x="8711982" y="1618015"/>
            <a:ext cx="2692333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სექსუალური ფუნქციის შენარჩუნება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8711982" y="2173982"/>
            <a:ext cx="2692333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SSRI-ებთან შედარებით სექსუალური დისფუნქციის დაბალი რისკი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5029074" y="3533676"/>
            <a:ext cx="3149521" cy="158492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4" name="Text 10"/>
          <p:cNvSpPr/>
          <p:nvPr/>
        </p:nvSpPr>
        <p:spPr>
          <a:xfrm>
            <a:off x="5257668" y="3783960"/>
            <a:ext cx="2692333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სხეულის მასის კონტროლი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5257668" y="4339927"/>
            <a:ext cx="2692333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წონის მატების თავიდან აცილების პრიორიტეტი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8483388" y="3533676"/>
            <a:ext cx="3149521" cy="158492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7" name="Text 13"/>
          <p:cNvSpPr/>
          <p:nvPr/>
        </p:nvSpPr>
        <p:spPr>
          <a:xfrm>
            <a:off x="8711982" y="3783960"/>
            <a:ext cx="2692333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თამბაქოს მოხმარება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8711982" y="4120555"/>
            <a:ext cx="2692333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დეპრესია და მოწევის შეწყვეტის სურვილი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5029074" y="5298777"/>
            <a:ext cx="6603835" cy="704850"/>
          </a:xfrm>
          <a:prstGeom prst="rect">
            <a:avLst/>
          </a:prstGeom>
          <a:noFill/>
          <a:ln/>
        </p:spPr>
        <p:txBody>
          <a:bodyPr wrap="square" lIns="126997" tIns="76198" rIns="126997" bIns="76198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კლინიკური принципი: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არჩევანი ეფუძნება სიმპტომებს, თანმხლებ დაავადებებსა და პაციენტის პრიორიტეტებს.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5029074" y="6204803"/>
            <a:ext cx="716262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UpToDate | Atypical antidepressants (2026), გვ. 1, 3–5, 10–11</a:t>
            </a:r>
            <a:endParaRPr lang="en-US" sz="1100" dirty="0"/>
          </a:p>
        </p:txBody>
      </p:sp>
      <p:pic>
        <p:nvPicPr>
          <p:cNvPr id="21" name="Image 1" descr="preencoded.png">
            <a:extLst>
              <a:ext uri="{FF2B5EF4-FFF2-40B4-BE49-F238E27FC236}">
                <a16:creationId xmlns:a16="http://schemas.microsoft.com/office/drawing/2014/main" id="{24380592-591C-0772-E91C-6CEA9041E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31" y="354960"/>
            <a:ext cx="3714063" cy="63905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8127797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 dirty="0"/>
          </a:p>
        </p:txBody>
      </p:sp>
      <p:sp>
        <p:nvSpPr>
          <p:cNvPr id="4" name="Text 1"/>
          <p:cNvSpPr/>
          <p:nvPr/>
        </p:nvSpPr>
        <p:spPr>
          <a:xfrm>
            <a:off x="558786" y="514509"/>
            <a:ext cx="756901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ᲙᲚᲘᲜᲘᲙᲣᲠᲘ ᲣᲞᲘᲠᲐᲢᲔᲡᲝᲑᲔᲑᲘ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58786" y="824832"/>
            <a:ext cx="7111822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58786" y="2410691"/>
            <a:ext cx="7111822" cy="261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04800" indent="-304800">
              <a:lnSpc>
                <a:spcPct val="121000"/>
              </a:lnSpc>
              <a:buSzPct val="100000"/>
              <a:buFontTx/>
              <a:buChar char="•"/>
            </a:pP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ხელს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უწყობს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თამბაქოს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მოხმარებისგან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თავის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შეკავებას</a:t>
            </a:r>
            <a:endParaRPr lang="en-US" sz="1500" dirty="0"/>
          </a:p>
          <a:p>
            <a:pPr marL="304800" indent="-304800">
              <a:lnSpc>
                <a:spcPct val="121000"/>
              </a:lnSpc>
              <a:buSzPct val="100000"/>
              <a:buFontTx/>
              <a:buChar char="•"/>
            </a:pP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იწვევს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ენერგიის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მომატებას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ka-GE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არ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აქვეითებს ლიბიდოს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არ იწვევს სხეულის მასის მატებას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აუმჯობესებს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კონცენტრაციას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არ აქვს ანტიქოლინერგული მოქმედება, გამოიყენება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ხანდაზმულ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</a:t>
            </a:r>
            <a:r>
              <a:rPr lang="en-US" sz="1500" dirty="0" err="1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პაციენტებში</a:t>
            </a:r>
            <a:endParaRPr lang="ka-GE" sz="1500" dirty="0">
              <a:solidFill>
                <a:srgbClr val="2B3A37"/>
              </a:solidFill>
              <a:latin typeface="Noto Sans Georgian" pitchFamily="34" charset="0"/>
              <a:ea typeface="Noto Sans Georgian" pitchFamily="34" charset="-122"/>
              <a:cs typeface="Noto Sans Georgian" pitchFamily="34" charset="-120"/>
            </a:endParaRPr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ka-GE" sz="1500" dirty="0">
                <a:solidFill>
                  <a:srgbClr val="2B3A37"/>
                </a:solidFill>
                <a:latin typeface="Noto Sans Georgian" pitchFamily="34" charset="0"/>
              </a:rPr>
              <a:t>არ იწვევს დამოკიდებულებას</a:t>
            </a:r>
            <a:endParaRPr lang="en-US" sz="15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589" y="457200"/>
            <a:ext cx="3454314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3CC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2700" b="1">
                <a:solidFill>
                  <a:srgbClr val="14493B"/>
                </a:solidFill>
                <a:latin typeface="Arial"/>
              </a:defRPr>
            </a:pPr>
            <a:r>
              <a:t>ბუპროპიონი და სექსუალური ფუნქცია | რას გვიჩვენებს კვლევები?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932688"/>
            <a:ext cx="1097280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500" b="0">
                <a:solidFill>
                  <a:srgbClr val="356F5E"/>
                </a:solidFill>
                <a:latin typeface="Arial"/>
              </a:defRPr>
            </a:pPr>
            <a:r>
              <a:t>ბუპროპიონის მონოთერაპიისას სექსუალური გვერდითი ეფექტები SSRI-ებთან შედარებით ნაკლებად ხშირია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17904"/>
            <a:ext cx="5468112" cy="30906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99632" y="1517904"/>
            <a:ext cx="5468112" cy="30906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728216"/>
            <a:ext cx="4937760" cy="4114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800" b="1">
                <a:solidFill>
                  <a:srgbClr val="14493B"/>
                </a:solidFill>
                <a:latin typeface="Arial"/>
              </a:defRPr>
            </a:pPr>
            <a:r>
              <a:t>სექსუალური სურვილის ახალი დარღვევა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148840"/>
            <a:ext cx="493776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547066"/>
                </a:solidFill>
                <a:latin typeface="Arial"/>
              </a:defRPr>
            </a:pPr>
            <a:r>
              <a:t>5 RCT • 1,228 პაციენტი • 6–16 კვირა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4808" y="1728216"/>
            <a:ext cx="4919472" cy="4114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800" b="1">
                <a:solidFill>
                  <a:srgbClr val="14493B"/>
                </a:solidFill>
                <a:latin typeface="Arial"/>
              </a:defRPr>
            </a:pPr>
            <a:r>
              <a:t>სექსუალური ფუნქციის გაუარესება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3952" y="2148840"/>
            <a:ext cx="484632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547066"/>
                </a:solidFill>
                <a:latin typeface="Arial"/>
              </a:defRPr>
            </a:pPr>
            <a:r>
              <a:t>2 RCT • 830 პაციენტი • 8 კვირა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688336"/>
            <a:ext cx="1490472" cy="365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1D4B3F"/>
                </a:solidFill>
                <a:latin typeface="Arial"/>
              </a:defRPr>
            </a:pPr>
            <a:r>
              <a:t>ბუპროპიონი SR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0" y="2734056"/>
            <a:ext cx="726947" cy="237744"/>
          </a:xfrm>
          <a:prstGeom prst="rect">
            <a:avLst/>
          </a:prstGeom>
          <a:solidFill>
            <a:srgbClr val="1F7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00600" y="2670048"/>
            <a:ext cx="777240" cy="34747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700" b="1">
                <a:solidFill>
                  <a:srgbClr val="14493B"/>
                </a:solidFill>
                <a:latin typeface="Arial"/>
              </a:defRPr>
            </a:pPr>
            <a:r>
              <a:t>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273552"/>
            <a:ext cx="1490472" cy="365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1D4B3F"/>
                </a:solidFill>
                <a:latin typeface="Arial"/>
              </a:defRPr>
            </a:pPr>
            <a:r>
              <a:t>SSRI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6000" y="3319272"/>
            <a:ext cx="2059686" cy="237744"/>
          </a:xfrm>
          <a:prstGeom prst="rect">
            <a:avLst/>
          </a:prstGeom>
          <a:solidFill>
            <a:srgbClr val="99A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00600" y="3255264"/>
            <a:ext cx="777240" cy="34747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700" b="1">
                <a:solidFill>
                  <a:srgbClr val="14493B"/>
                </a:solidFill>
                <a:latin typeface="Arial"/>
              </a:defRPr>
            </a:pPr>
            <a:r>
              <a:t>17%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3858768"/>
            <a:ext cx="1490472" cy="365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1D4B3F"/>
                </a:solidFill>
                <a:latin typeface="Arial"/>
              </a:defRPr>
            </a:pPr>
            <a:r>
              <a:t>პლაცებო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86000" y="3904487"/>
            <a:ext cx="726947" cy="237744"/>
          </a:xfrm>
          <a:prstGeom prst="rect">
            <a:avLst/>
          </a:prstGeom>
          <a:solidFill>
            <a:srgbClr val="BBC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800600" y="3840480"/>
            <a:ext cx="777240" cy="34747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700" b="1">
                <a:solidFill>
                  <a:srgbClr val="14493B"/>
                </a:solidFill>
                <a:latin typeface="Arial"/>
              </a:defRPr>
            </a:pPr>
            <a:r>
              <a:t>6%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88336"/>
            <a:ext cx="1490472" cy="365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1D4B3F"/>
                </a:solidFill>
                <a:latin typeface="Arial"/>
              </a:defRPr>
            </a:pPr>
            <a:r>
              <a:t>ბუპროპიონი XR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91856" y="2734056"/>
            <a:ext cx="1211580" cy="237744"/>
          </a:xfrm>
          <a:prstGeom prst="rect">
            <a:avLst/>
          </a:prstGeom>
          <a:solidFill>
            <a:srgbClr val="1F7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506455" y="2670048"/>
            <a:ext cx="777240" cy="34747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700" b="1">
                <a:solidFill>
                  <a:srgbClr val="14493B"/>
                </a:solidFill>
                <a:latin typeface="Arial"/>
              </a:defRPr>
            </a:pPr>
            <a:r>
              <a:t>20%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5664" y="3273552"/>
            <a:ext cx="1490472" cy="365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1D4B3F"/>
                </a:solidFill>
                <a:latin typeface="Arial"/>
              </a:defRPr>
            </a:pPr>
            <a:r>
              <a:t>ესციტალოპრამი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91856" y="3319272"/>
            <a:ext cx="2180844" cy="237744"/>
          </a:xfrm>
          <a:prstGeom prst="rect">
            <a:avLst/>
          </a:prstGeom>
          <a:solidFill>
            <a:srgbClr val="99A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506455" y="3255264"/>
            <a:ext cx="777240" cy="34747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700" b="1">
                <a:solidFill>
                  <a:srgbClr val="14493B"/>
                </a:solidFill>
                <a:latin typeface="Arial"/>
              </a:defRPr>
            </a:pPr>
            <a:r>
              <a:t>36%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5664" y="3858768"/>
            <a:ext cx="1490472" cy="365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1D4B3F"/>
                </a:solidFill>
                <a:latin typeface="Arial"/>
              </a:defRPr>
            </a:pPr>
            <a:r>
              <a:t>პლაცებო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91856" y="3904487"/>
            <a:ext cx="908685" cy="237744"/>
          </a:xfrm>
          <a:prstGeom prst="rect">
            <a:avLst/>
          </a:prstGeom>
          <a:solidFill>
            <a:srgbClr val="BBC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506455" y="3840480"/>
            <a:ext cx="777240" cy="34747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700" b="1">
                <a:solidFill>
                  <a:srgbClr val="14493B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12064" y="4800600"/>
            <a:ext cx="11155680" cy="768096"/>
          </a:xfrm>
          <a:prstGeom prst="roundRect">
            <a:avLst/>
          </a:prstGeom>
          <a:solidFill>
            <a:srgbClr val="DAED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49808" y="4965192"/>
            <a:ext cx="10698480" cy="47548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900" b="1">
                <a:solidFill>
                  <a:srgbClr val="14493B"/>
                </a:solidFill>
                <a:latin typeface="Arial"/>
              </a:defRPr>
            </a:pPr>
            <a:r>
              <a:t>კლინიკური დასკვნა: ბუპროპიონს სექსუალური დისფუნქციის შედარებით დაბალი რისკი აქვს.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5696712"/>
            <a:ext cx="10972800" cy="5029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1300" b="0">
                <a:solidFill>
                  <a:srgbClr val="3D534E"/>
                </a:solidFill>
                <a:latin typeface="Arial"/>
              </a:defRPr>
            </a:pPr>
            <a:r>
              <a:t>მნიშვნელოვანი შეზღუდვა: ეს მონაცემები ეხება მონოთერაპიას და არა სერტრალინზე ბუპროპიონის დამატებით უკვე არსებული დისფუნქციის მკურნალობას.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360" y="6437376"/>
            <a:ext cx="1097280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0"/>
              </a:spcAft>
              <a:defRPr sz="900" b="0">
                <a:solidFill>
                  <a:srgbClr val="62736C"/>
                </a:solidFill>
                <a:latin typeface="Arial"/>
              </a:defRPr>
            </a:pPr>
            <a:r>
              <a:t>წყარო: UpToDate, Sexual dysfunction caused by SSRIs: Clinical features and management, refs. 40, 41 (RCT მეტაანალიზები).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F4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9184"/>
            <a:ext cx="10972800" cy="45720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F4239"/>
                </a:solidFill>
                <a:latin typeface="Noto Sans Georgian"/>
              </a:defRPr>
            </a:pPr>
            <a:r>
              <a:t>SSRI-ით მკურნალობის შემდეგ: როგორ ვირჩევთ შემდეგ ნაბიჯს?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133856"/>
            <a:ext cx="10972800" cy="41148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5C6E67"/>
                </a:solidFill>
                <a:latin typeface="Noto Sans Georgian"/>
              </a:defRPr>
            </a:pPr>
            <a:r>
              <a:t>ორი განსხვავებული კლინიკური სცენარი — არასრული ეფექტურობა და არასასურველი მოვლენები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92240"/>
            <a:ext cx="10058400" cy="18288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5C6E67"/>
                </a:solidFill>
                <a:latin typeface="Noto Sans Georgian"/>
              </a:defRPr>
            </a:pPr>
            <a:r>
              <a:t>კლინიკური გადაწყვეტილების ალგორითმი  •  საგანმანათლებლო სქემა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5C6E67"/>
                </a:solidFill>
                <a:latin typeface="Noto Sans Georgian"/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08960" y="1371600"/>
            <a:ext cx="5943600" cy="704088"/>
          </a:xfrm>
          <a:prstGeom prst="roundRect">
            <a:avLst/>
          </a:prstGeom>
          <a:solidFill>
            <a:srgbClr val="0F4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291840" y="1499616"/>
            <a:ext cx="5577840" cy="45720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FFFFFF"/>
                </a:solidFill>
                <a:latin typeface="Noto Sans Georgian"/>
              </a:defRPr>
            </a:pPr>
            <a:r>
              <a:t>SSRI-ის ეფექტისა და ამტანობის გადაფასება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0" y="2103120"/>
            <a:ext cx="457200" cy="32004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 algn="ctr">
              <a:spcAft>
                <a:spcPts val="400"/>
              </a:spcAft>
              <a:defRPr sz="2400" b="1">
                <a:solidFill>
                  <a:srgbClr val="1D745E"/>
                </a:solidFill>
                <a:latin typeface="Noto Sans Georgian"/>
              </a:defRPr>
            </a:pPr>
            <a:r>
              <a:t>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" y="2496312"/>
            <a:ext cx="5440680" cy="2980944"/>
          </a:xfrm>
          <a:prstGeom prst="roundRect">
            <a:avLst/>
          </a:prstGeom>
          <a:solidFill>
            <a:srgbClr val="FFFFFF"/>
          </a:solidFill>
          <a:ln>
            <a:solidFill>
              <a:srgbClr val="B1CE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126480" y="2496312"/>
            <a:ext cx="5440680" cy="2980944"/>
          </a:xfrm>
          <a:prstGeom prst="roundRect">
            <a:avLst/>
          </a:prstGeom>
          <a:solidFill>
            <a:srgbClr val="FFFFFF"/>
          </a:solidFill>
          <a:ln>
            <a:solidFill>
              <a:srgbClr val="B1CE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77240" y="2660904"/>
            <a:ext cx="5120640" cy="539496"/>
          </a:xfrm>
          <a:prstGeom prst="roundRect">
            <a:avLst/>
          </a:prstGeom>
          <a:solidFill>
            <a:srgbClr val="E1E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281928" y="2660904"/>
            <a:ext cx="5120640" cy="539496"/>
          </a:xfrm>
          <a:prstGeom prst="roundRect">
            <a:avLst/>
          </a:prstGeom>
          <a:solidFill>
            <a:srgbClr val="E1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2743200"/>
            <a:ext cx="4800600" cy="384048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0F4239"/>
                </a:solidFill>
                <a:latin typeface="Noto Sans Georgian"/>
              </a:defRPr>
            </a:pPr>
            <a:r>
              <a:rPr dirty="0" err="1"/>
              <a:t>სცენარი</a:t>
            </a:r>
            <a:r>
              <a:rPr dirty="0"/>
              <a:t> 2  |  </a:t>
            </a:r>
            <a:r>
              <a:rPr dirty="0" err="1"/>
              <a:t>არასრული</a:t>
            </a:r>
            <a:r>
              <a:rPr dirty="0"/>
              <a:t> </a:t>
            </a:r>
            <a:r>
              <a:rPr dirty="0" err="1"/>
              <a:t>პასუხი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6428232" y="2743200"/>
            <a:ext cx="4754880" cy="384048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F4239"/>
                </a:solidFill>
                <a:latin typeface="Noto Sans Georgian"/>
              </a:defRPr>
            </a:pPr>
            <a:r>
              <a:t>სცენარი 3  |  SSRI-ის გვერდითი ეფექტები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383280"/>
            <a:ext cx="4800600" cy="1947672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1F3530"/>
                </a:solidFill>
                <a:latin typeface="Noto Sans Georgian"/>
              </a:defRPr>
            </a:pPr>
            <a:r>
              <a:t>1. დიაგნოზის, ადჰერენციის, დოზისა და ხანგრძლივობის გადამოწმება</a:t>
            </a:r>
          </a:p>
          <a:p>
            <a:pPr>
              <a:spcAft>
                <a:spcPts val="400"/>
              </a:spcAft>
              <a:defRPr sz="1500" b="0">
                <a:solidFill>
                  <a:srgbClr val="1F3530"/>
                </a:solidFill>
                <a:latin typeface="Noto Sans Georgian"/>
              </a:defRPr>
            </a:pPr>
            <a:r>
              <a:t>2. ოპტიმიზაცია ან ანტიდეპრესანტის შეცვლა</a:t>
            </a:r>
          </a:p>
          <a:p>
            <a:pPr>
              <a:spcAft>
                <a:spcPts val="400"/>
              </a:spcAft>
              <a:defRPr sz="1500" b="0">
                <a:solidFill>
                  <a:srgbClr val="1F3530"/>
                </a:solidFill>
                <a:latin typeface="Noto Sans Georgian"/>
              </a:defRPr>
            </a:pPr>
            <a:r>
              <a:t>3. შერჩეულ შემთხვევაში ბუპროპიონის დამატება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8232" y="3383280"/>
            <a:ext cx="4800600" cy="1947672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1F3530"/>
                </a:solidFill>
                <a:latin typeface="Noto Sans Georgian"/>
              </a:defRPr>
            </a:pPr>
            <a:r>
              <a:t>1. გვერდითი ეფექტის მიზეზისა და სიმძიმის შეფასება</a:t>
            </a:r>
          </a:p>
          <a:p>
            <a:pPr>
              <a:spcAft>
                <a:spcPts val="400"/>
              </a:spcAft>
              <a:defRPr sz="1500" b="0">
                <a:solidFill>
                  <a:srgbClr val="1F3530"/>
                </a:solidFill>
                <a:latin typeface="Noto Sans Georgian"/>
              </a:defRPr>
            </a:pPr>
            <a:r>
              <a:t>2. დოზის კორექცია ან პრეპარატის შეცვლა</a:t>
            </a:r>
          </a:p>
          <a:p>
            <a:pPr>
              <a:spcAft>
                <a:spcPts val="400"/>
              </a:spcAft>
              <a:defRPr sz="1500" b="0">
                <a:solidFill>
                  <a:srgbClr val="1F3530"/>
                </a:solidFill>
                <a:latin typeface="Noto Sans Georgian"/>
              </a:defRPr>
            </a:pPr>
            <a:r>
              <a:t>3. სექსუალური დისფუნქციისას ბუპროპიონის დამატების განხილვა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2160" y="5513832"/>
            <a:ext cx="457200" cy="320040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 algn="ctr">
              <a:spcAft>
                <a:spcPts val="400"/>
              </a:spcAft>
              <a:defRPr sz="2400" b="1">
                <a:solidFill>
                  <a:srgbClr val="1D745E"/>
                </a:solidFill>
                <a:latin typeface="Noto Sans Georgian"/>
              </a:defRPr>
            </a:pPr>
            <a:r>
              <a:t>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029968" y="5843016"/>
            <a:ext cx="8138160" cy="475488"/>
          </a:xfrm>
          <a:prstGeom prst="roundRect">
            <a:avLst/>
          </a:prstGeom>
          <a:solidFill>
            <a:srgbClr val="0F4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194560" y="5907024"/>
            <a:ext cx="7818120" cy="338328"/>
          </a:xfrm>
          <a:prstGeom prst="rect">
            <a:avLst/>
          </a:prstGeom>
          <a:noFill/>
        </p:spPr>
        <p:txBody>
          <a:bodyPr wrap="square" lIns="54864" tIns="22860" rIns="54864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FFFFFF"/>
                </a:solidFill>
                <a:latin typeface="Noto Sans Georgian"/>
              </a:defRPr>
            </a:pPr>
            <a:r>
              <a:t>მიზანი: რემისია + ფუნქციური აღდგენა + კარგი ამტანობა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E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4" y="753566"/>
            <a:ext cx="4013100" cy="53508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074" y="508000"/>
            <a:ext cx="6603835" cy="1895773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257668" y="741149"/>
            <a:ext cx="6375241" cy="1912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050" kern="100" spc="85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ᲒᲐᲜᲡᲮᲕᲐᲕᲔᲑᲣᲚᲘ ᲛᲝᲥᲛᲔᲓᲔᲑᲘᲡ ᲛᲔᲥᲐᲜᲘᲖᲛᲔᲑᲘ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257668" y="1032517"/>
            <a:ext cx="6146646" cy="739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700" b="1" kern="100" spc="-27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რატომ განიხილება სერტრალინი + ბუპროპიონი?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5257668" y="1920529"/>
            <a:ext cx="6375241" cy="260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შესაძლო დამატებითი თერაპიული სარგებელი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029074" y="2562622"/>
            <a:ext cx="3073323" cy="2522736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8" name="Shape 5"/>
          <p:cNvSpPr/>
          <p:nvPr/>
        </p:nvSpPr>
        <p:spPr>
          <a:xfrm>
            <a:off x="5283068" y="2816622"/>
            <a:ext cx="1665047" cy="278606"/>
          </a:xfrm>
          <a:prstGeom prst="roundRect">
            <a:avLst>
              <a:gd name="adj" fmla="val 4102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9" name="Text 6"/>
          <p:cNvSpPr/>
          <p:nvPr/>
        </p:nvSpPr>
        <p:spPr>
          <a:xfrm>
            <a:off x="5392999" y="2879592"/>
            <a:ext cx="2054769" cy="168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ᲡᲔᲠᲢᲠᲐᲚᲘᲜᲘ (SSRI)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5283068" y="3222228"/>
            <a:ext cx="2565336" cy="1609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19000"/>
              </a:lnSpc>
              <a:buSzPct val="100000"/>
              <a:buChar char="•"/>
            </a:pPr>
            <a:r>
              <a:rPr lang="en-US" sz="14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სეროტონინის უკუმიტაცების ინჰიბირება (SERT)</a:t>
            </a:r>
            <a:endParaRPr lang="en-US" sz="1450" dirty="0"/>
          </a:p>
          <a:p>
            <a:pPr marL="294640" indent="-294640" algn="l">
              <a:lnSpc>
                <a:spcPct val="119000"/>
              </a:lnSpc>
              <a:buSzPct val="100000"/>
              <a:buChar char="•"/>
            </a:pPr>
            <a:r>
              <a:rPr lang="en-US" sz="14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სეროტონერგული ნეიროტრანსმისიის გაძლიერება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8559586" y="2562622"/>
            <a:ext cx="3073323" cy="2522736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2" name="Shape 9"/>
          <p:cNvSpPr/>
          <p:nvPr/>
        </p:nvSpPr>
        <p:spPr>
          <a:xfrm>
            <a:off x="8813580" y="2816622"/>
            <a:ext cx="1659392" cy="278606"/>
          </a:xfrm>
          <a:prstGeom prst="roundRect">
            <a:avLst>
              <a:gd name="adj" fmla="val 4102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3" name="Text 10"/>
          <p:cNvSpPr/>
          <p:nvPr/>
        </p:nvSpPr>
        <p:spPr>
          <a:xfrm>
            <a:off x="8923511" y="2879592"/>
            <a:ext cx="2049114" cy="168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ᲑᲣᲞᲠᲝᲞᲘᲝᲜᲘ (NDRI)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8813580" y="3222228"/>
            <a:ext cx="2565336" cy="1609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294640" indent="-294640" algn="l">
              <a:lnSpc>
                <a:spcPct val="119000"/>
              </a:lnSpc>
              <a:buSzPct val="100000"/>
              <a:buChar char="•"/>
            </a:pPr>
            <a:r>
              <a:rPr lang="en-US" sz="14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ნორადრენალინისა და დოფამინის სისტემების მოდულაცია</a:t>
            </a:r>
            <a:endParaRPr lang="en-US" sz="1450" dirty="0"/>
          </a:p>
          <a:p>
            <a:pPr marL="294640" indent="-294640" algn="l">
              <a:lnSpc>
                <a:spcPct val="119000"/>
              </a:lnSpc>
              <a:buSzPct val="100000"/>
              <a:buChar char="•"/>
            </a:pPr>
            <a:r>
              <a:rPr lang="en-US" sz="14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განსხვავებული ფარმაკოლოგიური სამიზნეები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5029074" y="5244207"/>
            <a:ext cx="6603835" cy="1610717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6" name="Text 13"/>
          <p:cNvSpPr/>
          <p:nvPr/>
        </p:nvSpPr>
        <p:spPr>
          <a:xfrm>
            <a:off x="5257668" y="5493678"/>
            <a:ext cx="6146646" cy="211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550" kern="100" spc="-15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კომბინაციის განხილვის კლინიკური კონტექსტი: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5257668" y="5816651"/>
            <a:ext cx="6146646" cy="521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არასრული პასუხი • ნარჩენი სიმპტომები • SSRI-თან დაკავშირებული სექსუალური გვერდითი ეფექტები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5257668" y="6439579"/>
            <a:ext cx="6375241" cy="1912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0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წყაროები: Trivedi et al., NEJM (2006), doi:10.1056/NEJMoa052964; CANMAT 2023 Update (2024).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E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479713" y="514509"/>
            <a:ext cx="8711982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1F2A24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ᲙᲝᲛᲑᲘᲜᲐᲪᲘᲘᲡ ᲙᲚᲘᲜᲘᲙᲣᲠᲘ ᲚᲝᲒᲘᲙᲐ — ᲐᲠᲐ ᲐᲕᲢᲝᲛᲐᲢᲣᲠᲘ ᲒᲐᲓᲐᲬᲧᲕᲔᲢᲘᲚᲔᲑᲐ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3479713" y="824832"/>
            <a:ext cx="8153196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1F2A24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როდის განვიხილოთ ბუპროპიონის დამატება?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3479713" y="1726109"/>
            <a:ext cx="2514537" cy="3957241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6" name="Shape 3"/>
          <p:cNvSpPr/>
          <p:nvPr/>
        </p:nvSpPr>
        <p:spPr>
          <a:xfrm>
            <a:off x="3733707" y="1980109"/>
            <a:ext cx="1918148" cy="289520"/>
          </a:xfrm>
          <a:prstGeom prst="roundRect">
            <a:avLst>
              <a:gd name="adj" fmla="val 394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7" name="Text 4"/>
          <p:cNvSpPr/>
          <p:nvPr/>
        </p:nvSpPr>
        <p:spPr>
          <a:xfrm>
            <a:off x="3720448" y="2048341"/>
            <a:ext cx="2273802" cy="289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b="1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ᲜᲐᲬᲘᲚᲝᲑᲠᲘᲕᲘ ᲞᲐᲡᲣᲮᲘ</a:t>
            </a:r>
            <a:endParaRPr lang="en-US" sz="1600" b="1" dirty="0"/>
          </a:p>
        </p:txBody>
      </p:sp>
      <p:sp>
        <p:nvSpPr>
          <p:cNvPr id="8" name="Text 5"/>
          <p:cNvSpPr/>
          <p:nvPr/>
        </p:nvSpPr>
        <p:spPr>
          <a:xfrm>
            <a:off x="3504860" y="2667189"/>
            <a:ext cx="2692892" cy="2597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რჩება დაღლილობა, დაბალი ენერგია, ინტერესის დაქვეითება ან კონცენტრაციის სირთულე.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შეფასდეს ნარჩენი დეპრესია.</a:t>
            </a:r>
            <a:endParaRPr lang="en-US" sz="1500" b="1" dirty="0"/>
          </a:p>
        </p:txBody>
      </p:sp>
      <p:sp>
        <p:nvSpPr>
          <p:cNvPr id="9" name="Shape 6"/>
          <p:cNvSpPr/>
          <p:nvPr/>
        </p:nvSpPr>
        <p:spPr>
          <a:xfrm>
            <a:off x="6299042" y="1726109"/>
            <a:ext cx="2819330" cy="3957241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0" name="Shape 7"/>
          <p:cNvSpPr/>
          <p:nvPr/>
        </p:nvSpPr>
        <p:spPr>
          <a:xfrm>
            <a:off x="6553036" y="1980109"/>
            <a:ext cx="2006550" cy="464741"/>
          </a:xfrm>
          <a:prstGeom prst="roundRect">
            <a:avLst>
              <a:gd name="adj" fmla="val 2459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1" name="Text 8"/>
          <p:cNvSpPr/>
          <p:nvPr/>
        </p:nvSpPr>
        <p:spPr>
          <a:xfrm>
            <a:off x="6578932" y="1980109"/>
            <a:ext cx="1892253" cy="4186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b="1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SSRI-ᲘᲡ ᲒᲕᲔᲠᲓᲘᲗᲘ ᲔᲤᲔᲥᲢᲔᲑᲘ</a:t>
            </a:r>
            <a:endParaRPr lang="en-US" sz="1600" b="1" dirty="0"/>
          </a:p>
        </p:txBody>
      </p:sp>
      <p:sp>
        <p:nvSpPr>
          <p:cNvPr id="12" name="Text 9"/>
          <p:cNvSpPr/>
          <p:nvPr/>
        </p:nvSpPr>
        <p:spPr>
          <a:xfrm>
            <a:off x="6553036" y="2555974"/>
            <a:ext cx="2006550" cy="2873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სექსუალური დისფუნქციისას ბუპროპიონი ერთ-ერთი შესაძლო დამატებითი საშუალებაა.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ka-GE" sz="1500" dirty="0">
                <a:solidFill>
                  <a:srgbClr val="2B3A37"/>
                </a:solidFill>
                <a:latin typeface="Noto Sans Georgian" pitchFamily="34" charset="0"/>
              </a:rPr>
              <a:t>გამოხატულია აპათია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9118372" y="1726109"/>
            <a:ext cx="2514537" cy="3957241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4" name="Shape 11"/>
          <p:cNvSpPr/>
          <p:nvPr/>
        </p:nvSpPr>
        <p:spPr>
          <a:xfrm>
            <a:off x="9372366" y="1980109"/>
            <a:ext cx="1361247" cy="289520"/>
          </a:xfrm>
          <a:prstGeom prst="roundRect">
            <a:avLst>
              <a:gd name="adj" fmla="val 394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5" name="Text 12"/>
          <p:cNvSpPr/>
          <p:nvPr/>
        </p:nvSpPr>
        <p:spPr>
          <a:xfrm>
            <a:off x="9486663" y="2048342"/>
            <a:ext cx="1742238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b="1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ᲣᲡᲐᲤᲠᲗᲮᲝᲔᲑᲐ</a:t>
            </a:r>
            <a:endParaRPr lang="en-US" sz="1600" b="1" dirty="0"/>
          </a:p>
        </p:txBody>
      </p:sp>
      <p:sp>
        <p:nvSpPr>
          <p:cNvPr id="16" name="Text 13"/>
          <p:cNvSpPr/>
          <p:nvPr/>
        </p:nvSpPr>
        <p:spPr>
          <a:xfrm>
            <a:off x="9372366" y="2380754"/>
            <a:ext cx="2006550" cy="2873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შეფასდეს ბიპოლარული აშლილობა, კრუნჩხვის რისკი, უძილობა და აგზნება.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კომბინაციის სარგებელი ინდივიდუალურად ფასდება.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3479713" y="5854799"/>
            <a:ext cx="8153196" cy="778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100" dirty="0">
                <a:solidFill>
                  <a:srgbClr val="1F2A24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მნიშვნელოვანია: Stahl-ის მონოგრაფია აღწერს „Well-loft“-ს; იგი არ წარმოადგენს კომბინაციის უპირატესობის პირდაპირ შედარებით მტკიცებულებას.</a:t>
            </a:r>
            <a:endParaRPr lang="en-US" sz="11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1F2A24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Stahl, Sertraline, გვ. 753–759 | საგანმანათლებლო მასალა</a:t>
            </a:r>
            <a:endParaRPr lang="en-US" sz="1100" dirty="0"/>
          </a:p>
        </p:txBody>
      </p:sp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B1844CCA-5C97-CD5D-5DEC-3FCD05660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9089" y="1482436"/>
            <a:ext cx="3466454" cy="462199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EE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4" y="753566"/>
            <a:ext cx="4013100" cy="53508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074" y="565309"/>
            <a:ext cx="716262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0D403E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ᲙᲚᲘᲜᲘᲙᲣᲠᲘ ᲡᲘᲜᲔᲠᲒᲘᲐ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94578" y="884999"/>
            <a:ext cx="7038331" cy="1481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kern="100" spc="-36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 + სერტრალინი </a:t>
            </a:r>
            <a:r>
              <a:rPr lang="en-US" sz="2800" kern="100" spc="-36" dirty="0" err="1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ერთად</a:t>
            </a:r>
            <a:r>
              <a:rPr lang="en-US" sz="2800" kern="100" spc="-36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 Well-loft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5029074" y="2660948"/>
            <a:ext cx="6603835" cy="1014016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6" name="Text 3"/>
          <p:cNvSpPr/>
          <p:nvPr/>
        </p:nvSpPr>
        <p:spPr>
          <a:xfrm>
            <a:off x="5257668" y="2833985"/>
            <a:ext cx="6146646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600" kern="100" spc="-26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ხალისი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029074" y="3315474"/>
            <a:ext cx="6603835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074" y="3827363"/>
            <a:ext cx="6603835" cy="1014016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9" name="Text 6"/>
          <p:cNvSpPr/>
          <p:nvPr/>
        </p:nvSpPr>
        <p:spPr>
          <a:xfrm>
            <a:off x="5257668" y="4000401"/>
            <a:ext cx="6146646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600" b="1" kern="100" spc="-26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ენერგია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029074" y="4481890"/>
            <a:ext cx="6603835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029074" y="4993779"/>
            <a:ext cx="6603835" cy="1014016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2" name="Text 9"/>
          <p:cNvSpPr/>
          <p:nvPr/>
        </p:nvSpPr>
        <p:spPr>
          <a:xfrm>
            <a:off x="5257668" y="5166816"/>
            <a:ext cx="6146646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600" b="1" kern="100" spc="-26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კონცენტრაცია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5029074" y="5648305"/>
            <a:ext cx="6603835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endParaRPr lang="en-US" sz="13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B80665-AC31-911A-763B-4272538C61B9}"/>
              </a:ext>
            </a:extLst>
          </p:cNvPr>
          <p:cNvSpPr txBox="1"/>
          <p:nvPr/>
        </p:nvSpPr>
        <p:spPr>
          <a:xfrm>
            <a:off x="507874" y="6399245"/>
            <a:ext cx="9042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E" sz="1200" dirty="0"/>
              <a:t>https://jamanetwork.com/journals/jamapsychiatry/article-abstract/494229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EE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4" y="753566"/>
            <a:ext cx="4013100" cy="53508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074" y="565309"/>
            <a:ext cx="716262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0D403E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ᲡᲐᲛᲘᲖᲜᲔ ᲓᲝᲛᲔᲜᲔᲑᲘ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5029074" y="884999"/>
            <a:ext cx="6603835" cy="9874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kern="100" spc="-36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 + სერტრალინი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029074" y="2476599"/>
            <a:ext cx="3073323" cy="1382316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6" name="Text 3"/>
          <p:cNvSpPr/>
          <p:nvPr/>
        </p:nvSpPr>
        <p:spPr>
          <a:xfrm>
            <a:off x="5283068" y="2866415"/>
            <a:ext cx="2565336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1900" b="1" kern="100" spc="-19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მოტივაცია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5029074" y="3270826"/>
            <a:ext cx="307332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559586" y="2476599"/>
            <a:ext cx="3073323" cy="1382316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9" name="Text 6"/>
          <p:cNvSpPr/>
          <p:nvPr/>
        </p:nvSpPr>
        <p:spPr>
          <a:xfrm>
            <a:off x="8813580" y="2866415"/>
            <a:ext cx="2565336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1900" b="1" kern="100" spc="-19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სიამოვნება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559586" y="3270826"/>
            <a:ext cx="307332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029074" y="4316115"/>
            <a:ext cx="6603835" cy="1382316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2" name="Text 9"/>
          <p:cNvSpPr/>
          <p:nvPr/>
        </p:nvSpPr>
        <p:spPr>
          <a:xfrm>
            <a:off x="5283068" y="4705930"/>
            <a:ext cx="6095848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1900" b="1" kern="100" spc="-19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თავდაჯერებულობა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5029074" y="5110341"/>
            <a:ext cx="6603835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endParaRPr lang="en-US" sz="13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3E6911-F7B0-37EC-D266-5D48EC829727}"/>
              </a:ext>
            </a:extLst>
          </p:cNvPr>
          <p:cNvSpPr txBox="1"/>
          <p:nvPr/>
        </p:nvSpPr>
        <p:spPr>
          <a:xfrm>
            <a:off x="228594" y="6350515"/>
            <a:ext cx="93584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E" sz="1400" dirty="0"/>
              <a:t>https://jamanetwork.com/journals/jamapsychiatry/article-abstract/494229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63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2064" y="265176"/>
            <a:ext cx="10972800" cy="301752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1">
                <a:solidFill>
                  <a:srgbClr val="19745B"/>
                </a:solidFill>
                <a:latin typeface="DejaVu Sans"/>
              </a:defRPr>
            </a:pPr>
            <a:r>
              <a:t>კომბინირებული თერაპია  |  კლინიკური სარგებელი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85800"/>
            <a:ext cx="11155680" cy="54864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2500" b="1">
                <a:solidFill>
                  <a:srgbClr val="114236"/>
                </a:solidFill>
                <a:latin typeface="DejaVu Sans"/>
              </a:defRPr>
            </a:pPr>
            <a:r>
              <a:t>სერტრალინი + ბუპროპიონი: რას შეიძლება მივაღწიოთ?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1207" y="1325880"/>
            <a:ext cx="10972800" cy="36576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400" b="0">
                <a:solidFill>
                  <a:srgbClr val="465C53"/>
                </a:solidFill>
                <a:latin typeface="DejaVu Sans"/>
              </a:defRPr>
            </a:pPr>
            <a:r>
              <a:t>მიზანი — არა მხოლოდ ნაწილობრივი პასუხი, არამედ რემისია და ფუნქციური აღდგენა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920240"/>
            <a:ext cx="5477256" cy="1307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9224" y="2075688"/>
            <a:ext cx="466344" cy="393192"/>
          </a:xfrm>
          <a:prstGeom prst="roundRect">
            <a:avLst/>
          </a:prstGeom>
          <a:solidFill>
            <a:srgbClr val="D2EB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130552"/>
            <a:ext cx="411480" cy="237744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1">
                <a:solidFill>
                  <a:srgbClr val="14644F"/>
                </a:solidFill>
                <a:latin typeface="DejaVu Sans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075688"/>
            <a:ext cx="4590288" cy="36576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600" b="1">
                <a:solidFill>
                  <a:srgbClr val="125646"/>
                </a:solidFill>
                <a:latin typeface="DejaVu Sans"/>
              </a:defRPr>
            </a:pPr>
            <a:r>
              <a:t>ნარჩენი სიმპტომების შემცირება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496312"/>
            <a:ext cx="4544568" cy="667512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0">
                <a:solidFill>
                  <a:srgbClr val="324940"/>
                </a:solidFill>
                <a:latin typeface="DejaVu Sans"/>
              </a:defRPr>
            </a:pPr>
            <a:r>
              <a:t>ნაწილობრივი პასუხის შემდეგ</a:t>
            </a:r>
          </a:p>
          <a:p>
            <a:pPr>
              <a:defRPr sz="1200" b="0">
                <a:solidFill>
                  <a:srgbClr val="324940"/>
                </a:solidFill>
                <a:latin typeface="DejaVu Sans"/>
              </a:defRPr>
            </a:pPr>
            <a:r>
              <a:t>დეპრესიული სიმპტომების დამატებითი შემცირების შესაძლებლობა.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0488" y="1920240"/>
            <a:ext cx="5477256" cy="1307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336792" y="2075688"/>
            <a:ext cx="466344" cy="393192"/>
          </a:xfrm>
          <a:prstGeom prst="roundRect">
            <a:avLst/>
          </a:prstGeom>
          <a:solidFill>
            <a:srgbClr val="D2EB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73368" y="2130552"/>
            <a:ext cx="411480" cy="237744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1">
                <a:solidFill>
                  <a:srgbClr val="14644F"/>
                </a:solidFill>
                <a:latin typeface="DejaVu Sans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3720" y="2075688"/>
            <a:ext cx="4590288" cy="36576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600" b="1">
                <a:solidFill>
                  <a:srgbClr val="125646"/>
                </a:solidFill>
                <a:latin typeface="DejaVu Sans"/>
              </a:defRPr>
            </a:pPr>
            <a:r>
              <a:t>ენერგია და მოტივაცია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2496312"/>
            <a:ext cx="4544568" cy="667512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0">
                <a:solidFill>
                  <a:srgbClr val="324940"/>
                </a:solidFill>
                <a:latin typeface="DejaVu Sans"/>
              </a:defRPr>
            </a:pPr>
            <a:r>
              <a:t>დაღლილობა, ანჰედონია,</a:t>
            </a:r>
          </a:p>
          <a:p>
            <a:pPr>
              <a:defRPr sz="1200" b="0">
                <a:solidFill>
                  <a:srgbClr val="324940"/>
                </a:solidFill>
                <a:latin typeface="DejaVu Sans"/>
              </a:defRPr>
            </a:pPr>
            <a:r>
              <a:t>აქტივობის დაქვეითება — შესაძლო სამიზნე სიმპტომები.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419856"/>
            <a:ext cx="5477256" cy="1307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49224" y="3575304"/>
            <a:ext cx="466344" cy="393192"/>
          </a:xfrm>
          <a:prstGeom prst="roundRect">
            <a:avLst/>
          </a:prstGeom>
          <a:solidFill>
            <a:srgbClr val="D2EB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3630168"/>
            <a:ext cx="411480" cy="237744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1">
                <a:solidFill>
                  <a:srgbClr val="14644F"/>
                </a:solidFill>
                <a:latin typeface="DejaVu Sans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6152" y="3575304"/>
            <a:ext cx="4590288" cy="36576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600" b="1">
                <a:solidFill>
                  <a:srgbClr val="125646"/>
                </a:solidFill>
                <a:latin typeface="DejaVu Sans"/>
              </a:defRPr>
            </a:pPr>
            <a:r>
              <a:t>სექსუალური ფუნქცია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3995928"/>
            <a:ext cx="4544568" cy="667512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0">
                <a:solidFill>
                  <a:srgbClr val="324940"/>
                </a:solidFill>
                <a:latin typeface="DejaVu Sans"/>
              </a:defRPr>
            </a:pPr>
            <a:r>
              <a:t>SSRI-თან დაკავშირებული</a:t>
            </a:r>
          </a:p>
          <a:p>
            <a:pPr>
              <a:defRPr sz="1200" b="0">
                <a:solidFill>
                  <a:srgbClr val="324940"/>
                </a:solidFill>
                <a:latin typeface="DejaVu Sans"/>
              </a:defRPr>
            </a:pPr>
            <a:r>
              <a:t>სექსუალური დისფუნქციის შესაძლო შემსუბუქება.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0488" y="3419856"/>
            <a:ext cx="5477256" cy="1307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336792" y="3575304"/>
            <a:ext cx="466344" cy="393192"/>
          </a:xfrm>
          <a:prstGeom prst="roundRect">
            <a:avLst/>
          </a:prstGeom>
          <a:solidFill>
            <a:srgbClr val="D2EB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73368" y="3630168"/>
            <a:ext cx="411480" cy="237744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1">
                <a:solidFill>
                  <a:srgbClr val="14644F"/>
                </a:solidFill>
                <a:latin typeface="DejaVu Sans"/>
              </a:defRPr>
            </a:pPr>
            <a: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3575304"/>
            <a:ext cx="4590288" cy="36576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600" b="1">
                <a:solidFill>
                  <a:srgbClr val="125646"/>
                </a:solidFill>
                <a:latin typeface="DejaVu Sans"/>
              </a:defRPr>
            </a:pPr>
            <a:r>
              <a:t>ფუნქციური აღდგენა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03720" y="3995928"/>
            <a:ext cx="4544568" cy="667512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0">
                <a:solidFill>
                  <a:srgbClr val="324940"/>
                </a:solidFill>
                <a:latin typeface="DejaVu Sans"/>
              </a:defRPr>
            </a:pPr>
            <a:r>
              <a:t>ყოველდღიური აქტივობისა და</a:t>
            </a:r>
          </a:p>
          <a:p>
            <a:pPr>
              <a:defRPr sz="1200" b="0">
                <a:solidFill>
                  <a:srgbClr val="324940"/>
                </a:solidFill>
                <a:latin typeface="DejaVu Sans"/>
              </a:defRPr>
            </a:pPr>
            <a:r>
              <a:t>ცხოვრების ხარისხის გაუმჯობესებისკენ სწრაფვა.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2920" y="5129784"/>
            <a:ext cx="11164824" cy="731520"/>
          </a:xfrm>
          <a:prstGeom prst="roundRect">
            <a:avLst/>
          </a:prstGeom>
          <a:solidFill>
            <a:srgbClr val="CFE6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04088" y="5294376"/>
            <a:ext cx="10744200" cy="45720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200" b="1">
                <a:solidFill>
                  <a:srgbClr val="1B4D3E"/>
                </a:solidFill>
                <a:latin typeface="DejaVu Sans"/>
              </a:defRPr>
            </a:pPr>
            <a:r>
              <a:t>კლინიკური გადაწყვეტილება: დამატება განიხილება ეფექტურობის, ამტანობის, უსაფრთხოებისა და პაციენტის პრიორიტეტების მიხედვით.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0352" y="6044184"/>
            <a:ext cx="11100816" cy="41148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1100" b="0">
                <a:solidFill>
                  <a:srgbClr val="4B5851"/>
                </a:solidFill>
                <a:latin typeface="DejaVu Sans"/>
              </a:defRPr>
            </a:pPr>
            <a:r>
              <a:t>მტკიცებულების ზღვარი: STAR*D და VAST-D მხარს უჭერს ბუპროპიონის აუგმენტაციის განხილვას, მაგრამ არ ამტკიცებს კონკრეტულად სერტრალინი + ბუპროპიონის უპირატესობას.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" y="6547104"/>
            <a:ext cx="11109960" cy="182880"/>
          </a:xfrm>
          <a:prstGeom prst="rect">
            <a:avLst/>
          </a:prstGeom>
          <a:noFill/>
        </p:spPr>
        <p:txBody>
          <a:bodyPr wrap="square" lIns="27432" tIns="27432">
            <a:spAutoFit/>
          </a:bodyPr>
          <a:lstStyle/>
          <a:p>
            <a:pPr>
              <a:defRPr sz="900" b="0">
                <a:solidFill>
                  <a:srgbClr val="5B6861"/>
                </a:solidFill>
                <a:latin typeface="DejaVu Sans"/>
              </a:defRPr>
            </a:pPr>
            <a:r>
              <a:t>წყაროები: Trivedi et al., NEJM 2006; Mohamed et al., JAMA 2017; CANMAT 2023 Update (2024).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642" y="47680"/>
            <a:ext cx="8127797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33387" y="489109"/>
            <a:ext cx="7594410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LEVEL 2 · ᲪᲘᲢᲐᲚᲝᲞᲠᲐᲛᲖᲔ ᲠᲔᲛᲘᲡᲘᲘᲡ ᲛᲘᲣᲦᲬᲔᲕᲚᲝᲑᲐ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33387" y="799432"/>
            <a:ext cx="7162621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STAR*D (</a:t>
            </a:r>
            <a:r>
              <a:rPr lang="en-GE" sz="2800" dirty="0"/>
              <a:t>sequenced Treatment Alternatives to Relieve Depression) </a:t>
            </a: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 | აუგმენტაცია SSRI-ზე არასრული პასუხის შემდეგ</a:t>
            </a:r>
            <a:endParaRPr lang="en-US" sz="28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87" y="1940719"/>
            <a:ext cx="6349841" cy="26682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3387" y="5022850"/>
            <a:ext cx="7162621" cy="1031875"/>
          </a:xfrm>
          <a:prstGeom prst="rect">
            <a:avLst/>
          </a:prstGeom>
          <a:noFill/>
          <a:ln/>
        </p:spPr>
        <p:txBody>
          <a:bodyPr wrap="square" lIns="152396" tIns="101598" rIns="152396" bIns="101598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მთავარი აზრი:</a:t>
            </a: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ბუპროპიონის დამატება ერთ-ერთი დასაბუთებული სტრატეგიაა, მაგრამ რემისიის უპირატესობა ბუსპირონთან არ დადასტურდა (p=0.93).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33387" y="6230302"/>
            <a:ext cx="7594410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Trivedi MH et al. N Engl J Med. 2006;354:1243–1252. DOI: 10.1056/NEJMoa052964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8044460" y="0"/>
            <a:ext cx="4063898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790" y="1082973"/>
            <a:ext cx="3555911" cy="2000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81790" y="3257307"/>
            <a:ext cx="3555911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კვლევის დიზაინი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381790" y="3598347"/>
            <a:ext cx="3555911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565 პაციენტი არაპსიქოზური MDD-ით ციტალოპრამზე არასრული პასუხის შემდეგ: ბუპროპიონი SR (n=279) vs ბუსპირონი (n=286).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8381790" y="4722867"/>
            <a:ext cx="3555911" cy="219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კლინიკური ინტერპრეტაცია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381790" y="5063907"/>
            <a:ext cx="3555911" cy="717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ბუპროპიონის ჯგუფში ნაკლები იყო აუტანლობის გამო შეწყვეტა: 12.5% vs 20.6% (p&lt;0.009).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5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732520" y="0"/>
            <a:ext cx="3459175" cy="6858000"/>
          </a:xfrm>
          <a:prstGeom prst="rect">
            <a:avLst/>
          </a:prstGeom>
          <a:solidFill>
            <a:srgbClr val="E8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2064" y="402336"/>
            <a:ext cx="8119318" cy="806375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2500" b="1">
                <a:solidFill>
                  <a:srgbClr val="FFFFFF"/>
                </a:solidFill>
                <a:latin typeface="DejaVu Sans"/>
              </a:defRPr>
            </a:pPr>
            <a:r>
              <a:t>VAST-D  |  რომელი სტრატეგია უზრუნველყოფს რემისიას?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4068" y="1152019"/>
            <a:ext cx="8229600" cy="34747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D3EAE2"/>
                </a:solidFill>
                <a:latin typeface="DejaVu Sans"/>
              </a:defRPr>
            </a:pPr>
            <a:r>
              <a:rPr dirty="0" err="1"/>
              <a:t>რანდომიზებული</a:t>
            </a:r>
            <a:r>
              <a:rPr dirty="0"/>
              <a:t> </a:t>
            </a:r>
            <a:r>
              <a:rPr dirty="0" err="1"/>
              <a:t>კვლევა</a:t>
            </a:r>
            <a:r>
              <a:rPr dirty="0"/>
              <a:t>  •  1,522 </a:t>
            </a:r>
            <a:r>
              <a:rPr dirty="0" err="1"/>
              <a:t>პაციენტი</a:t>
            </a:r>
            <a:r>
              <a:rPr dirty="0"/>
              <a:t>  •  12 </a:t>
            </a:r>
            <a:r>
              <a:rPr dirty="0" err="1"/>
              <a:t>კვირა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530352" y="1517904"/>
            <a:ext cx="7836408" cy="4279392"/>
          </a:xfrm>
          <a:prstGeom prst="roundRect">
            <a:avLst/>
          </a:prstGeom>
          <a:solidFill>
            <a:srgbClr val="F7F9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37360"/>
            <a:ext cx="71323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700" b="1">
                <a:solidFill>
                  <a:srgbClr val="17463F"/>
                </a:solidFill>
                <a:latin typeface="DejaVu Sans"/>
              </a:defRPr>
            </a:pPr>
            <a:r>
              <a:t>რემისიის მაჩვენებელი — QIDS-C16 (%)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4919472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07A74"/>
                </a:solidFill>
                <a:latin typeface="DejaVu Sans"/>
              </a:defRPr>
            </a:pPr>
            <a:r>
              <a:t>0</a:t>
            </a:r>
          </a:p>
        </p:txBody>
      </p:sp>
      <p:sp>
        <p:nvSpPr>
          <p:cNvPr id="9" name="Rectangle 8"/>
          <p:cNvSpPr/>
          <p:nvPr/>
        </p:nvSpPr>
        <p:spPr>
          <a:xfrm>
            <a:off x="1170432" y="5047488"/>
            <a:ext cx="6830568" cy="10972"/>
          </a:xfrm>
          <a:prstGeom prst="rect">
            <a:avLst/>
          </a:prstGeom>
          <a:solidFill>
            <a:srgbClr val="D6E1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4206240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07A74"/>
                </a:solidFill>
                <a:latin typeface="DejaVu Sans"/>
              </a:defRPr>
            </a:pPr>
            <a:r>
              <a:t>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70432" y="4334255"/>
            <a:ext cx="6830568" cy="10972"/>
          </a:xfrm>
          <a:prstGeom prst="rect">
            <a:avLst/>
          </a:prstGeom>
          <a:solidFill>
            <a:srgbClr val="D6E1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3493007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07A74"/>
                </a:solidFill>
                <a:latin typeface="DejaVu Sans"/>
              </a:defRPr>
            </a:pPr>
            <a:r>
              <a:t>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70432" y="3621023"/>
            <a:ext cx="6830568" cy="10972"/>
          </a:xfrm>
          <a:prstGeom prst="rect">
            <a:avLst/>
          </a:prstGeom>
          <a:solidFill>
            <a:srgbClr val="D6E1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8952" y="2779775"/>
            <a:ext cx="347472" cy="2560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07A74"/>
                </a:solidFill>
                <a:latin typeface="DejaVu Sans"/>
              </a:defRPr>
            </a:pPr>
            <a:r>
              <a:t>30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70432" y="2907791"/>
            <a:ext cx="6830568" cy="10972"/>
          </a:xfrm>
          <a:prstGeom prst="rect">
            <a:avLst/>
          </a:prstGeom>
          <a:solidFill>
            <a:srgbClr val="D6E1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691640" y="3456980"/>
            <a:ext cx="1207008" cy="1590507"/>
          </a:xfrm>
          <a:prstGeom prst="roundRect">
            <a:avLst/>
          </a:prstGeom>
          <a:solidFill>
            <a:srgbClr val="196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618488" y="3008924"/>
            <a:ext cx="1371600" cy="3383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400"/>
              </a:spcAft>
              <a:defRPr sz="1900" b="1">
                <a:solidFill>
                  <a:srgbClr val="17463F"/>
                </a:solidFill>
                <a:latin typeface="DejaVu Sans"/>
              </a:defRPr>
            </a:pPr>
            <a:r>
              <a:t>22.3%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9304" y="5175504"/>
            <a:ext cx="201168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400"/>
              </a:spcAft>
              <a:defRPr sz="1200" b="1">
                <a:solidFill>
                  <a:srgbClr val="17463F"/>
                </a:solidFill>
                <a:latin typeface="DejaVu Sans"/>
              </a:defRPr>
            </a:pPr>
            <a:r>
              <a:t>ბუპროპიონზე</a:t>
            </a:r>
          </a:p>
          <a:p>
            <a:pPr algn="ctr">
              <a:spcAft>
                <a:spcPts val="400"/>
              </a:spcAft>
              <a:defRPr sz="1200" b="1">
                <a:solidFill>
                  <a:srgbClr val="17463F"/>
                </a:solidFill>
                <a:latin typeface="DejaVu Sans"/>
              </a:defRPr>
            </a:pPr>
            <a:r>
              <a:t>გადასვლა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0" y="3128893"/>
            <a:ext cx="1207008" cy="1918594"/>
          </a:xfrm>
          <a:prstGeom prst="roundRect">
            <a:avLst/>
          </a:prstGeom>
          <a:solidFill>
            <a:srgbClr val="25A9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767328" y="2680837"/>
            <a:ext cx="1371600" cy="3383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400"/>
              </a:spcAft>
              <a:defRPr sz="1900" b="1">
                <a:solidFill>
                  <a:srgbClr val="17463F"/>
                </a:solidFill>
                <a:latin typeface="DejaVu Sans"/>
              </a:defRPr>
            </a:pPr>
            <a:r>
              <a:t>26.9%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38144" y="5175504"/>
            <a:ext cx="201168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400"/>
              </a:spcAft>
              <a:defRPr sz="1200" b="1">
                <a:solidFill>
                  <a:srgbClr val="17463F"/>
                </a:solidFill>
                <a:latin typeface="DejaVu Sans"/>
              </a:defRPr>
            </a:pPr>
            <a:r>
              <a:t>ბუპროპიონის</a:t>
            </a:r>
          </a:p>
          <a:p>
            <a:pPr algn="ctr">
              <a:spcAft>
                <a:spcPts val="400"/>
              </a:spcAft>
              <a:defRPr sz="1200" b="1">
                <a:solidFill>
                  <a:srgbClr val="17463F"/>
                </a:solidFill>
                <a:latin typeface="DejaVu Sans"/>
              </a:defRPr>
            </a:pPr>
            <a:r>
              <a:t>დამატება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89320" y="2986247"/>
            <a:ext cx="1207008" cy="2061240"/>
          </a:xfrm>
          <a:prstGeom prst="roundRect">
            <a:avLst/>
          </a:prstGeom>
          <a:solidFill>
            <a:srgbClr val="40D0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16168" y="2538191"/>
            <a:ext cx="1371600" cy="3383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400"/>
              </a:spcAft>
              <a:defRPr sz="1900" b="1">
                <a:solidFill>
                  <a:srgbClr val="17463F"/>
                </a:solidFill>
                <a:latin typeface="DejaVu Sans"/>
              </a:defRPr>
            </a:pPr>
            <a:r>
              <a:t>28.9%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86983" y="5175504"/>
            <a:ext cx="201168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400"/>
              </a:spcAft>
              <a:defRPr sz="1200" b="1">
                <a:solidFill>
                  <a:srgbClr val="17463F"/>
                </a:solidFill>
                <a:latin typeface="DejaVu Sans"/>
              </a:defRPr>
            </a:pPr>
            <a:r>
              <a:t>არიპიპრაზოლის</a:t>
            </a:r>
          </a:p>
          <a:p>
            <a:pPr algn="ctr">
              <a:spcAft>
                <a:spcPts val="400"/>
              </a:spcAft>
              <a:defRPr sz="1200" b="1">
                <a:solidFill>
                  <a:srgbClr val="17463F"/>
                </a:solidFill>
                <a:latin typeface="DejaVu Sans"/>
              </a:defRPr>
            </a:pPr>
            <a:r>
              <a:t>დამატება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43416" y="1545336"/>
            <a:ext cx="283464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900" b="1">
                <a:solidFill>
                  <a:srgbClr val="164E42"/>
                </a:solidFill>
                <a:latin typeface="DejaVu Sans"/>
              </a:defRPr>
            </a:pPr>
            <a:r>
              <a:t>ძირითადი შედეგი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3416" y="2075688"/>
            <a:ext cx="2743200" cy="1856231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600" b="0">
                <a:solidFill>
                  <a:srgbClr val="17463F"/>
                </a:solidFill>
                <a:latin typeface="DejaVu Sans"/>
              </a:defRPr>
            </a:pPr>
            <a:r>
              <a:t>ბუპროპიონის დამატება</a:t>
            </a:r>
          </a:p>
          <a:p>
            <a:pPr>
              <a:spcAft>
                <a:spcPts val="400"/>
              </a:spcAft>
              <a:defRPr sz="1600" b="0">
                <a:solidFill>
                  <a:srgbClr val="17463F"/>
                </a:solidFill>
                <a:latin typeface="DejaVu Sans"/>
              </a:defRPr>
            </a:pPr>
            <a:r>
              <a:t>26.9%</a:t>
            </a:r>
          </a:p>
          <a:p>
            <a:pPr>
              <a:spcAft>
                <a:spcPts val="400"/>
              </a:spcAft>
              <a:defRPr sz="1600" b="0">
                <a:solidFill>
                  <a:srgbClr val="17463F"/>
                </a:solidFill>
                <a:latin typeface="DejaVu Sans"/>
              </a:defRPr>
            </a:pPr>
            <a:endParaRPr/>
          </a:p>
          <a:p>
            <a:pPr>
              <a:spcAft>
                <a:spcPts val="400"/>
              </a:spcAft>
              <a:defRPr sz="1600" b="0">
                <a:solidFill>
                  <a:srgbClr val="17463F"/>
                </a:solidFill>
                <a:latin typeface="DejaVu Sans"/>
              </a:defRPr>
            </a:pPr>
            <a:r>
              <a:t>ბუპროპიონზე გადასვლა</a:t>
            </a:r>
          </a:p>
          <a:p>
            <a:pPr>
              <a:spcAft>
                <a:spcPts val="400"/>
              </a:spcAft>
              <a:defRPr sz="1600" b="0">
                <a:solidFill>
                  <a:srgbClr val="17463F"/>
                </a:solidFill>
                <a:latin typeface="DejaVu Sans"/>
              </a:defRPr>
            </a:pPr>
            <a:r>
              <a:t>22.3%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043416" y="3858768"/>
            <a:ext cx="2706624" cy="16459"/>
          </a:xfrm>
          <a:prstGeom prst="rect">
            <a:avLst/>
          </a:prstGeom>
          <a:solidFill>
            <a:srgbClr val="B8CD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043416" y="4069080"/>
            <a:ext cx="2697480" cy="10515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17463F"/>
                </a:solidFill>
                <a:latin typeface="DejaVu Sans"/>
              </a:defRPr>
            </a:pPr>
            <a:r>
              <a:t>განსხვავება სტატისტიკურად მნიშვნელოვანი არ იყო (p = 0.09).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216" y="6007608"/>
            <a:ext cx="7836408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E8F5EE"/>
                </a:solidFill>
                <a:latin typeface="DejaVu Sans"/>
              </a:defRPr>
            </a:pPr>
            <a:r>
              <a:rPr dirty="0" err="1"/>
              <a:t>შეზღუდვა</a:t>
            </a:r>
            <a:r>
              <a:rPr dirty="0"/>
              <a:t>: </a:t>
            </a:r>
            <a:r>
              <a:rPr dirty="0" err="1"/>
              <a:t>მონაწილეთა</a:t>
            </a:r>
            <a:r>
              <a:rPr dirty="0"/>
              <a:t> </a:t>
            </a:r>
            <a:r>
              <a:rPr dirty="0" err="1"/>
              <a:t>დაახლოებით</a:t>
            </a:r>
            <a:r>
              <a:rPr dirty="0"/>
              <a:t> 85% </a:t>
            </a:r>
            <a:r>
              <a:rPr dirty="0" err="1"/>
              <a:t>მამაკაცი</a:t>
            </a:r>
            <a:r>
              <a:rPr dirty="0"/>
              <a:t> </a:t>
            </a:r>
            <a:r>
              <a:rPr dirty="0" err="1"/>
              <a:t>იყო</a:t>
            </a:r>
            <a:r>
              <a:rPr dirty="0"/>
              <a:t>; </a:t>
            </a:r>
            <a:r>
              <a:rPr dirty="0" err="1"/>
              <a:t>კვლევა</a:t>
            </a:r>
            <a:r>
              <a:rPr dirty="0"/>
              <a:t> </a:t>
            </a:r>
            <a:r>
              <a:rPr dirty="0" err="1"/>
              <a:t>არ</a:t>
            </a:r>
            <a:r>
              <a:rPr dirty="0"/>
              <a:t> </a:t>
            </a:r>
            <a:r>
              <a:rPr dirty="0" err="1"/>
              <a:t>ადასტურებს</a:t>
            </a:r>
            <a:r>
              <a:rPr dirty="0"/>
              <a:t> </a:t>
            </a:r>
            <a:r>
              <a:rPr dirty="0" err="1"/>
              <a:t>კონკრეტულად</a:t>
            </a:r>
            <a:r>
              <a:rPr dirty="0"/>
              <a:t> </a:t>
            </a:r>
            <a:r>
              <a:rPr dirty="0" err="1"/>
              <a:t>სერტრალინი</a:t>
            </a:r>
            <a:r>
              <a:rPr dirty="0"/>
              <a:t> + </a:t>
            </a:r>
            <a:r>
              <a:rPr dirty="0" err="1"/>
              <a:t>ბუპროპიონის</a:t>
            </a:r>
            <a:r>
              <a:rPr dirty="0"/>
              <a:t> </a:t>
            </a:r>
            <a:r>
              <a:rPr dirty="0" err="1"/>
              <a:t>უპირატესობას</a:t>
            </a:r>
            <a:r>
              <a:rPr dirty="0"/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5216" y="6492240"/>
            <a:ext cx="10972800" cy="2011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D0E7DD"/>
                </a:solidFill>
                <a:latin typeface="DejaVu Sans"/>
              </a:defRPr>
            </a:pPr>
            <a:r>
              <a:t>Mohamed S et al. JAMA. 2017;318:132–145. doi:10.1001/jama.2017.8036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4" y="753566"/>
            <a:ext cx="4013100" cy="5350867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470288" y="0"/>
            <a:ext cx="7721407" cy="6858000"/>
          </a:xfrm>
          <a:prstGeom prst="rect">
            <a:avLst/>
          </a:prstGeom>
          <a:solidFill>
            <a:srgbClr val="F6F5EF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5" name="Text 1"/>
          <p:cNvSpPr/>
          <p:nvPr/>
        </p:nvSpPr>
        <p:spPr>
          <a:xfrm>
            <a:off x="5029074" y="311309"/>
            <a:ext cx="716262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SAFETY &amp; TOLERABILITY — STAHL’S PRESCRIBER’S GUIDE (01)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5029074" y="621632"/>
            <a:ext cx="6603835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 | უსაფრთხოება და ამტანობა</a:t>
            </a:r>
            <a:endParaRPr lang="en-US" sz="2800" dirty="0"/>
          </a:p>
        </p:txBody>
      </p:sp>
      <p:sp>
        <p:nvSpPr>
          <p:cNvPr id="7" name="Shape 3"/>
          <p:cNvSpPr/>
          <p:nvPr/>
        </p:nvSpPr>
        <p:spPr>
          <a:xfrm>
            <a:off x="5029074" y="1522909"/>
            <a:ext cx="3073323" cy="3988395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8" name="Text 4"/>
          <p:cNvSpPr/>
          <p:nvPr/>
        </p:nvSpPr>
        <p:spPr>
          <a:xfrm>
            <a:off x="5283068" y="1798593"/>
            <a:ext cx="2565336" cy="438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ხშირი / საყურადღებო გვერდითი ეფექტები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5283068" y="2352179"/>
            <a:ext cx="2565336" cy="2905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უძილობა, შფოთვა, აგზნება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პირის სიმშრალე, გულისრევა, ყაბზობა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თავის ტკივილი, თავბრუსხვევა, ტრემორი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ოფლიანობა, მადის დაქვეითება, წონის კლება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559586" y="1522909"/>
            <a:ext cx="3073323" cy="3988395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1" name="Text 7"/>
          <p:cNvSpPr/>
          <p:nvPr/>
        </p:nvSpPr>
        <p:spPr>
          <a:xfrm>
            <a:off x="8813580" y="1798593"/>
            <a:ext cx="2565336" cy="6581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kern="100" spc="-16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სერიოზული, შედარებით იშვიათი რისკები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8813580" y="2571552"/>
            <a:ext cx="2565336" cy="262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კრუნჩხვა — დოზასა და რისკფაქტორებზე დამოკიდებული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ჰიპერტენზია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ჰიპომანია / მანია; სუიციდური აზრების აქტივაცია</a:t>
            </a:r>
            <a:endParaRPr lang="en-US" sz="1500" dirty="0"/>
          </a:p>
          <a:p>
            <a:pPr marL="304800" indent="-304800" algn="l">
              <a:lnSpc>
                <a:spcPct val="121000"/>
              </a:lnSpc>
              <a:buSzPct val="100000"/>
              <a:buChar char="•"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მძიმე ალერგიული რეაქციები, SJS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5029074" y="5685135"/>
            <a:ext cx="6603835" cy="654050"/>
          </a:xfrm>
          <a:prstGeom prst="rect">
            <a:avLst/>
          </a:prstGeom>
          <a:noFill/>
          <a:ln/>
        </p:spPr>
        <p:txBody>
          <a:bodyPr wrap="square" lIns="101598" tIns="50799" rIns="101598" bIns="50799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მონიტორინგი:</a:t>
            </a:r>
            <a:r>
              <a:rPr lang="en-US" sz="15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არტერიული წნევა საწყის ეტაპზე და პერიოდულად; ამტანობა და აქტივაციის ნიშნები.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5029074" y="6514763"/>
            <a:ext cx="716262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Stahl’s Prescriber’s Guide, Bupropion, გვ. 120–123 • Cambridge University Press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4" y="1024434"/>
            <a:ext cx="3606710" cy="4809034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063898" y="0"/>
            <a:ext cx="8127797" cy="6858000"/>
          </a:xfrm>
          <a:prstGeom prst="rect">
            <a:avLst/>
          </a:prstGeom>
          <a:solidFill>
            <a:srgbClr val="F5F2E7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5" name="Shape 1"/>
          <p:cNvSpPr/>
          <p:nvPr/>
        </p:nvSpPr>
        <p:spPr>
          <a:xfrm>
            <a:off x="4622684" y="508000"/>
            <a:ext cx="7010225" cy="769739"/>
          </a:xfrm>
          <a:prstGeom prst="rect">
            <a:avLst/>
          </a:prstGeom>
          <a:solidFill>
            <a:srgbClr val="075C4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6" name="Text 2"/>
          <p:cNvSpPr/>
          <p:nvPr/>
        </p:nvSpPr>
        <p:spPr>
          <a:xfrm>
            <a:off x="4698882" y="590021"/>
            <a:ext cx="6934027" cy="18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050" kern="100" spc="83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DO NOT USE — STAHL-ᲘᲡ ᲛᲘᲗᲘᲗᲔᲑᲔᲑᲘ (02)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4698882" y="874359"/>
            <a:ext cx="6857828" cy="363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50" b="1" kern="100" spc="-26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ბუპროპიონი | უკუჩვენებები</a:t>
            </a:r>
            <a:endParaRPr lang="en-US" sz="2650" dirty="0"/>
          </a:p>
        </p:txBody>
      </p:sp>
      <p:sp>
        <p:nvSpPr>
          <p:cNvPr id="8" name="Shape 4"/>
          <p:cNvSpPr/>
          <p:nvPr/>
        </p:nvSpPr>
        <p:spPr>
          <a:xfrm>
            <a:off x="4622684" y="1430933"/>
            <a:ext cx="3276518" cy="4125218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9" name="Shape 5"/>
          <p:cNvSpPr/>
          <p:nvPr/>
        </p:nvSpPr>
        <p:spPr>
          <a:xfrm>
            <a:off x="4876678" y="1684933"/>
            <a:ext cx="1394187" cy="273546"/>
          </a:xfrm>
          <a:prstGeom prst="roundRect">
            <a:avLst>
              <a:gd name="adj" fmla="val 417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0" name="Text 6"/>
          <p:cNvSpPr/>
          <p:nvPr/>
        </p:nvSpPr>
        <p:spPr>
          <a:xfrm>
            <a:off x="4984725" y="1747793"/>
            <a:ext cx="1787679" cy="165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ᲐᲠ ᲒᲐᲛᲝᲘᲧᲔᲜᲝᲗ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4876678" y="2085479"/>
            <a:ext cx="2768531" cy="3216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კრუნჩხვების ანამნეზი</a:t>
            </a:r>
            <a:endParaRPr lang="en-US" sz="1400" dirty="0"/>
          </a:p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ანორექსია ან ბულიმია (მიმდინარე / ანამნეზში)</a:t>
            </a:r>
            <a:endParaRPr lang="en-US" sz="1400" dirty="0"/>
          </a:p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ალკოჰოლის, სედატივების ან ანტიკონვულსანტების უეცარი შეწყვეტა</a:t>
            </a:r>
            <a:endParaRPr lang="en-US" sz="1400" dirty="0"/>
          </a:p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ბოლოდროინდელი თავის ტრავმა ან ცნს-ის სიმსივნე</a:t>
            </a:r>
            <a:endParaRPr lang="en-US" sz="1400" dirty="0"/>
          </a:p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MAOI, თიორიდაზინი; ბუპროპიონზე ალერგია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356391" y="1430933"/>
            <a:ext cx="3276518" cy="4125218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3" name="Shape 9"/>
          <p:cNvSpPr/>
          <p:nvPr/>
        </p:nvSpPr>
        <p:spPr>
          <a:xfrm>
            <a:off x="8610385" y="1684933"/>
            <a:ext cx="1993751" cy="273546"/>
          </a:xfrm>
          <a:prstGeom prst="roundRect">
            <a:avLst>
              <a:gd name="adj" fmla="val 4178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4" name="Text 10"/>
          <p:cNvSpPr/>
          <p:nvPr/>
        </p:nvSpPr>
        <p:spPr>
          <a:xfrm>
            <a:off x="8718431" y="1747793"/>
            <a:ext cx="2387243" cy="165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ᲡᲘᲤᲠᲗᲮᲘᲚᲔ / ᲨᲔᲤᲐᲡᲔᲑᲐ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8610385" y="2085479"/>
            <a:ext cx="2768531" cy="3216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კრუნჩხვის რისკის გამზრდელი სხვა პრეპარატები</a:t>
            </a:r>
            <a:endParaRPr lang="en-US" sz="1400" dirty="0"/>
          </a:p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მძიმე უძილობა ან გამოხატული აქტივაცია</a:t>
            </a:r>
            <a:endParaRPr lang="en-US" sz="1400" dirty="0"/>
          </a:p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ბიპოლარული აშლილობის რისკი</a:t>
            </a:r>
            <a:endParaRPr lang="en-US" sz="1400" dirty="0"/>
          </a:p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CYP2D6-თან დაკავშირებული ურთიერთქმედებები</a:t>
            </a:r>
            <a:endParaRPr lang="en-US" sz="1400" dirty="0"/>
          </a:p>
          <a:p>
            <a:pPr marL="284480" indent="-284480" algn="l">
              <a:lnSpc>
                <a:spcPct val="118000"/>
              </a:lnSpc>
              <a:buSzPct val="100000"/>
              <a:buChar char="•"/>
            </a:pPr>
            <a:r>
              <a:rPr lang="en-US" sz="14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ღვიძლის / თირკმლის ფუნქციის დარღვევა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4622684" y="5712520"/>
            <a:ext cx="7010225" cy="660202"/>
          </a:xfrm>
          <a:prstGeom prst="rect">
            <a:avLst/>
          </a:prstGeom>
          <a:noFill/>
          <a:ln/>
        </p:spPr>
        <p:txBody>
          <a:bodyPr wrap="square" lIns="126997" tIns="76198" rIns="126997" bIns="76198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სიფრთხილე:</a:t>
            </a:r>
            <a:r>
              <a:rPr lang="en-US" sz="1400" dirty="0">
                <a:solidFill>
                  <a:srgbClr val="000000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არ გააერთიანოთ ბუპროპიონის სხვადასხვა სავაჭრო ფორმები; SR/XL ტაბლეტები არ გატეხოთ.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4622684" y="6522740"/>
            <a:ext cx="7010225" cy="338634"/>
          </a:xfrm>
          <a:prstGeom prst="rect">
            <a:avLst/>
          </a:prstGeom>
          <a:solidFill>
            <a:srgbClr val="075C4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8" name="Text 14"/>
          <p:cNvSpPr/>
          <p:nvPr/>
        </p:nvSpPr>
        <p:spPr>
          <a:xfrm>
            <a:off x="4698882" y="6604761"/>
            <a:ext cx="6934027" cy="18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Stahl’s Prescriber’s Guide, Bupropion, გვ. 120–123 • Cambridge University Press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E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4" y="753566"/>
            <a:ext cx="4013100" cy="53508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074" y="508000"/>
            <a:ext cx="6603835" cy="127883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4" name="Text 1"/>
          <p:cNvSpPr/>
          <p:nvPr/>
        </p:nvSpPr>
        <p:spPr>
          <a:xfrm>
            <a:off x="5181470" y="690293"/>
            <a:ext cx="6451439" cy="172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kern="100" spc="79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ᲣᲡᲐᲤᲠᲗᲮᲝᲔᲑᲐ ᲞᲘᲠᲕᲔᲚ ᲠᲘᲒᲨᲘ (2/5)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181470" y="954384"/>
            <a:ext cx="6299042" cy="689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500" b="1" kern="100" spc="-25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უკუჩვენებები და სიფრთხილის ზომები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029074" y="1924943"/>
            <a:ext cx="3073323" cy="363468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7" name="Shape 4"/>
          <p:cNvSpPr/>
          <p:nvPr/>
        </p:nvSpPr>
        <p:spPr>
          <a:xfrm>
            <a:off x="5283068" y="2178943"/>
            <a:ext cx="1172538" cy="259854"/>
          </a:xfrm>
          <a:prstGeom prst="roundRect">
            <a:avLst>
              <a:gd name="adj" fmla="val 4399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8" name="Text 5"/>
          <p:cNvSpPr/>
          <p:nvPr/>
        </p:nvSpPr>
        <p:spPr>
          <a:xfrm>
            <a:off x="5385657" y="2238526"/>
            <a:ext cx="1576943" cy="157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ᲣᲙᲣᲩᲕᲔᲜᲔᲑᲔᲑᲘ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283068" y="2565797"/>
            <a:ext cx="2565336" cy="2701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ეპილეფსიური აშლილობა</a:t>
            </a:r>
            <a:endParaRPr lang="en-US" sz="1350" dirty="0"/>
          </a:p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ნერვული ანორექსია ან ბულიმია</a:t>
            </a:r>
            <a:endParaRPr lang="en-US" sz="1350" dirty="0"/>
          </a:p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MAO ინჰიბიტორი ბოლო 14 დღეში</a:t>
            </a:r>
            <a:endParaRPr lang="en-US" sz="1350" dirty="0"/>
          </a:p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ალკოჰოლის, ბენზოდიაზეპინების ან სხვა სედაციური საშუალებების უეცარი შეწყვეტა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8559586" y="1924943"/>
            <a:ext cx="3073323" cy="363468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1" name="Shape 8"/>
          <p:cNvSpPr/>
          <p:nvPr/>
        </p:nvSpPr>
        <p:spPr>
          <a:xfrm>
            <a:off x="8813580" y="2178943"/>
            <a:ext cx="2393394" cy="259854"/>
          </a:xfrm>
          <a:prstGeom prst="roundRect">
            <a:avLst>
              <a:gd name="adj" fmla="val 4399"/>
            </a:avLst>
          </a:prstGeom>
          <a:solidFill>
            <a:srgbClr val="D5F6F6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2" name="Text 9"/>
          <p:cNvSpPr/>
          <p:nvPr/>
        </p:nvSpPr>
        <p:spPr>
          <a:xfrm>
            <a:off x="8916169" y="2238526"/>
            <a:ext cx="2716740" cy="157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ᲒᲐᲜᲡᲐᲙᲣᲗᲠᲔᲑᲣᲚᲘ ᲡᲘᲤᲠᲗᲮᲘᲚᲔ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8813580" y="2565797"/>
            <a:ext cx="2565336" cy="273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გამოხატული შფოთვა და უძილობა</a:t>
            </a:r>
            <a:endParaRPr lang="en-US" sz="1350" dirty="0"/>
          </a:p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გულყრის ზღურბლის დამაქვეითებელი წამლები</a:t>
            </a:r>
            <a:endParaRPr lang="en-US" sz="1350" dirty="0"/>
          </a:p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CYP2D6-სუბსტრატებთან ურთიერთქმედება</a:t>
            </a:r>
            <a:endParaRPr lang="en-US" sz="1350" dirty="0"/>
          </a:p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ღვიძლის ან თირკმლის ფუნქციის დარღვევა</a:t>
            </a:r>
            <a:endParaRPr lang="en-US" sz="1350" dirty="0"/>
          </a:p>
          <a:p>
            <a:pPr marL="274320" indent="-274320" algn="l">
              <a:lnSpc>
                <a:spcPct val="115000"/>
              </a:lnSpc>
              <a:buSzPct val="100000"/>
              <a:buChar char="•"/>
            </a:pP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არტერიული წნევის მონიტორინგი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5029074" y="5705595"/>
            <a:ext cx="6603835" cy="546497"/>
          </a:xfrm>
          <a:prstGeom prst="rect">
            <a:avLst/>
          </a:prstGeom>
          <a:noFill/>
          <a:ln/>
        </p:spPr>
        <p:txBody>
          <a:bodyPr wrap="square" lIns="38099" tIns="38099" rIns="38099" bIns="38099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აუცილებელია ინდივიდუალური რისკის შეფასება;</a:t>
            </a:r>
            <a:r>
              <a:rPr lang="en-US" sz="13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სიფრთხილის ზომები არ არის ავტომატურად აბსოლუტური უკუჩვენებები.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5029074" y="6382345"/>
            <a:ext cx="6603835" cy="477341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6" name="Text 13"/>
          <p:cNvSpPr/>
          <p:nvPr/>
        </p:nvSpPr>
        <p:spPr>
          <a:xfrm>
            <a:off x="5130672" y="6539238"/>
            <a:ext cx="6502237" cy="172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UpToDate | Atypical antidepressants (2026), გვ. 1, 3–5, 10–11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4" y="1024434"/>
            <a:ext cx="3606710" cy="4809034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063898" y="0"/>
            <a:ext cx="8127797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5" name="Text 1"/>
          <p:cNvSpPr/>
          <p:nvPr/>
        </p:nvSpPr>
        <p:spPr>
          <a:xfrm>
            <a:off x="4622684" y="514509"/>
            <a:ext cx="7569011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kern="100" spc="88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SEIZURE THRESHOLD (3/5)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4622684" y="824832"/>
            <a:ext cx="7010225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kern="100" spc="-28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გულყრის რისკი დოზადამოკიდებულია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4622684" y="1747540"/>
            <a:ext cx="701022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UpToDate-ში წარმოდგენილი სიხშირეები — განსხვავებული ფორმულაციებისა და დოზების მიხედვით</a:t>
            </a:r>
            <a:endParaRPr lang="en-US" sz="15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2684" y="2469059"/>
            <a:ext cx="7010225" cy="237113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622684" y="4916388"/>
            <a:ext cx="7010225" cy="778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სიხშირეები არ არის პირდაპირი head-to-head შედარება; რისკზე გავლენას ახდენს პაციენტის ფაქტორებიც.</a:t>
            </a:r>
            <a:endParaRPr lang="en-US" sz="11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წყარო: UpToDate | Atypical antidepressants (2026), გვ. 1, 3–5, 10–11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900" b="1">
                <a:solidFill>
                  <a:srgbClr val="144F3B"/>
                </a:solidFill>
                <a:latin typeface="Noto Sans Georgian"/>
              </a:defRPr>
            </a:pPr>
            <a:r>
              <a:t>SNRI + ბუპროპიონი: რა უნდა გავითვალისწინოთ?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60704"/>
            <a:ext cx="10881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596C62"/>
                </a:solidFill>
                <a:latin typeface="Noto Sans Georgian"/>
              </a:defRPr>
            </a:pPr>
            <a:r>
              <a:t>კომბინაცია შესაძლებელია, თუმცა მოითხოვს ინდივიდუალურ შეფასებას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737360"/>
            <a:ext cx="5349240" cy="1554480"/>
          </a:xfrm>
          <a:prstGeom prst="roundRect">
            <a:avLst/>
          </a:prstGeom>
          <a:solidFill>
            <a:srgbClr val="E9F2ED"/>
          </a:solidFill>
          <a:ln>
            <a:solidFill>
              <a:srgbClr val="C5DB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920240"/>
            <a:ext cx="4946903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45D46"/>
                </a:solidFill>
                <a:latin typeface="Noto Sans Georgian"/>
              </a:defRPr>
            </a:pPr>
            <a:r>
              <a:t>01  ნორადრენერგული ეფექტები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2487168"/>
            <a:ext cx="4946903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72F"/>
                </a:solidFill>
                <a:latin typeface="Noto Sans Georgian"/>
              </a:defRPr>
            </a:pPr>
            <a:r>
              <a:t>არტერიული წნევის მატება • ტაქიკარდია</a:t>
            </a:r>
          </a:p>
          <a:p>
            <a:pPr>
              <a:spcAft>
                <a:spcPts val="800"/>
              </a:spcAft>
              <a:defRPr sz="1600" b="0">
                <a:solidFill>
                  <a:srgbClr val="1E372F"/>
                </a:solidFill>
                <a:latin typeface="Noto Sans Georgian"/>
              </a:defRPr>
            </a:pPr>
            <a:r>
              <a:t>უძილობა • აგზნება • ტრემორი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737360"/>
            <a:ext cx="5349240" cy="1554480"/>
          </a:xfrm>
          <a:prstGeom prst="roundRect">
            <a:avLst/>
          </a:prstGeom>
          <a:solidFill>
            <a:srgbClr val="E9F2ED"/>
          </a:solidFill>
          <a:ln>
            <a:solidFill>
              <a:srgbClr val="C5DB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73368" y="1920240"/>
            <a:ext cx="4946903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45D46"/>
                </a:solidFill>
                <a:latin typeface="Noto Sans Georgian"/>
              </a:defRPr>
            </a:pPr>
            <a:r>
              <a:t>02  CYP2D6-ის ინჰიბირება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73368" y="2487168"/>
            <a:ext cx="4946903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72F"/>
                </a:solidFill>
                <a:latin typeface="Noto Sans Georgian"/>
              </a:defRPr>
            </a:pPr>
            <a:r>
              <a:t>ბუპროპიონმა შეიძლება გაზარდოს ვენლაფაქსინის ექსპოზიცია; გასათვალისწინებელია დულოქსეტინთანაც.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3520440"/>
            <a:ext cx="5349240" cy="1554480"/>
          </a:xfrm>
          <a:prstGeom prst="roundRect">
            <a:avLst/>
          </a:prstGeom>
          <a:solidFill>
            <a:srgbClr val="E9F2ED"/>
          </a:solidFill>
          <a:ln>
            <a:solidFill>
              <a:srgbClr val="C5DB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3703320"/>
            <a:ext cx="4946903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45D46"/>
                </a:solidFill>
                <a:latin typeface="Noto Sans Georgian"/>
              </a:defRPr>
            </a:pPr>
            <a:r>
              <a:t>03  გვერდითი ეფექტების კუმულაცია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270248"/>
            <a:ext cx="4946903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72F"/>
                </a:solidFill>
                <a:latin typeface="Noto Sans Georgian"/>
              </a:defRPr>
            </a:pPr>
            <a:r>
              <a:t>გულისრევა • ყაბზობა • პირის სიმშრალე</a:t>
            </a:r>
          </a:p>
          <a:p>
            <a:pPr>
              <a:spcAft>
                <a:spcPts val="800"/>
              </a:spcAft>
              <a:defRPr sz="1600" b="0">
                <a:solidFill>
                  <a:srgbClr val="1E372F"/>
                </a:solidFill>
                <a:latin typeface="Noto Sans Georgian"/>
              </a:defRPr>
            </a:pPr>
            <a:r>
              <a:t>შესაძლოა გაუარესდეს მკურნალობის ამტანობა.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520440"/>
            <a:ext cx="5349240" cy="1554480"/>
          </a:xfrm>
          <a:prstGeom prst="roundRect">
            <a:avLst/>
          </a:prstGeom>
          <a:solidFill>
            <a:srgbClr val="E9F2ED"/>
          </a:solidFill>
          <a:ln>
            <a:solidFill>
              <a:srgbClr val="C5DB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73368" y="3703320"/>
            <a:ext cx="4946903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45D46"/>
                </a:solidFill>
                <a:latin typeface="Noto Sans Georgian"/>
              </a:defRPr>
            </a:pPr>
            <a:r>
              <a:t>04  კლინიკური მონიტორინგი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3368" y="4270248"/>
            <a:ext cx="4946903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1E372F"/>
                </a:solidFill>
                <a:latin typeface="Noto Sans Georgian"/>
              </a:defRPr>
            </a:pPr>
            <a:r>
              <a:t>წნევა და პულსი • ძილი და შფოთვა</a:t>
            </a:r>
          </a:p>
          <a:p>
            <a:pPr>
              <a:spcAft>
                <a:spcPts val="800"/>
              </a:spcAft>
              <a:defRPr sz="1600" b="0">
                <a:solidFill>
                  <a:srgbClr val="1E372F"/>
                </a:solidFill>
                <a:latin typeface="Noto Sans Georgian"/>
              </a:defRPr>
            </a:pPr>
            <a:r>
              <a:t>თანმხლები მედიკამენტები • კრუნჩხვის რისკი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5349240"/>
            <a:ext cx="10927080" cy="713232"/>
          </a:xfrm>
          <a:prstGeom prst="roundRect">
            <a:avLst/>
          </a:prstGeom>
          <a:solidFill>
            <a:srgbClr val="195C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8" y="5495544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FFFF"/>
                </a:solidFill>
                <a:latin typeface="Noto Sans Georgian"/>
              </a:defRPr>
            </a:pPr>
            <a:r>
              <a:t>მთავარი გზავნილი: SNRI-ზე ბუპროპიონის დამატება არ არის უკუნაჩვენები, მაგრამ საჭიროებს სიფრთხილეს.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318504"/>
            <a:ext cx="10972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C6762"/>
                </a:solidFill>
                <a:latin typeface="Noto Sans Georgian"/>
              </a:defRPr>
            </a:pPr>
            <a:r>
              <a:t>შენიშვნა: ჩამოთვლილი გვერდითი ეფექტები შესაძლებელია SSRI + ბუპროპიონის კომბინაციის დროსაც.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03D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6" y="2277566"/>
            <a:ext cx="1727157" cy="2302867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031949" y="0"/>
            <a:ext cx="10159746" cy="6858000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5" name="Text 1"/>
          <p:cNvSpPr/>
          <p:nvPr/>
        </p:nvSpPr>
        <p:spPr>
          <a:xfrm>
            <a:off x="2336742" y="258294"/>
            <a:ext cx="9854953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050" kern="100" spc="85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UPTODATE • SIDE EFFECTS OF ANTIDEPRESSANT MEDICATIONS • 2026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2336742" y="555861"/>
            <a:ext cx="9550161" cy="741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700" b="1" kern="100" spc="-27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ანტიდეპრესანტების გვერდითი ეფექტების შედარება</a:t>
            </a:r>
            <a:endParaRPr lang="en-US" sz="27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86993"/>
              </p:ext>
            </p:extLst>
          </p:nvPr>
        </p:nvGraphicFramePr>
        <p:xfrm>
          <a:off x="2336742" y="1436787"/>
          <a:ext cx="9550160" cy="4655633"/>
        </p:xfrm>
        <a:graphic>
          <a:graphicData uri="http://schemas.openxmlformats.org/drawingml/2006/table">
            <a:tbl>
              <a:tblPr/>
              <a:tblGrid>
                <a:gridCol w="1784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2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17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5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59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86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პრეპარატი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ანტიქოლინერგული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ძილიანობა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უძილობა / აგზნება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ორთოსტატული ჰიპოტენზია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QTc გახანგრძლივება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კუჭ-ნაწლავის ეფექტები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წონის მატება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506">
                <a:tc gridSpan="8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SSRI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ციტალოპრამი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2–3+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ესციტალოპრამი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ფლუოქსეტინი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ფლუვოქსამინი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პაროქსეტინი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სერტრალინი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506">
                <a:tc gridSpan="8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SNRI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დულოქსეტინი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0–1+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ვენლაფაქსინი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0–1+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0–1+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506">
                <a:tc gridSpan="8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ატიპური ანტიდეპრესანტები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აგომელატინი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ბუპროპიონი</a:t>
                      </a:r>
                      <a:endParaRPr lang="en-US" sz="10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0–1+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FF0000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solidFill>
                          <a:srgbClr val="FF0000"/>
                        </a:solidFill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მირტაზაპინი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4+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4+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506">
                <a:tc gridSpan="8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სეროტონინის მოდულატორები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ტრაზოდონი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4+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1+/3+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1–2+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1+/3+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0/1+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ვორტიოქსეტინი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3+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506">
                <a:tc gridSpan="8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ტრიციკლური ანტიდეპრესანტები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5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ამიტრიპტილინი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4+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4+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3+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1–2+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4+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81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ნორტრიპტილინი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1–2+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0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dirty="0">
                          <a:solidFill>
                            <a:srgbClr val="2B3A37"/>
                          </a:solidFill>
                          <a:latin typeface="Noto Sans Georgian" pitchFamily="34" charset="0"/>
                          <a:ea typeface="Noto Sans Georgian" pitchFamily="34" charset="-122"/>
                          <a:cs typeface="Noto Sans Georgian" pitchFamily="34" charset="-120"/>
                        </a:rPr>
                        <a:t>1+</a:t>
                      </a:r>
                      <a:endParaRPr lang="en-US" sz="850" dirty="0">
                        <a:latin typeface="Noto Sans Georgian" charset="0"/>
                        <a:ea typeface="Noto Sans Georgian" charset="0"/>
                        <a:cs typeface="Noto Sans Georgian" charset="0"/>
                      </a:endParaRPr>
                    </a:p>
                  </a:txBody>
                  <a:tcPr marL="38099" marR="38099" marT="25399" marB="25399" anchor="ctr">
                    <a:lnL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CF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8" name="Text 3"/>
          <p:cNvSpPr/>
          <p:nvPr/>
        </p:nvSpPr>
        <p:spPr>
          <a:xfrm>
            <a:off x="2336742" y="6265168"/>
            <a:ext cx="9550161" cy="632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9000"/>
              </a:lnSpc>
              <a:spcAft>
                <a:spcPts val="1250"/>
              </a:spcAft>
              <a:buNone/>
            </a:pPr>
            <a:r>
              <a:rPr lang="en-US" sz="8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შეფასება: 0 — არ აღინიშნება • 1+ — უმნიშვნელო • 2+ — დაბალი • 3+ — საშუალო • 4+ — მაღალი</a:t>
            </a:r>
            <a:endParaRPr lang="en-US" sz="850" dirty="0"/>
          </a:p>
          <a:p>
            <a:pPr marL="0" indent="0" algn="l">
              <a:lnSpc>
                <a:spcPct val="119000"/>
              </a:lnSpc>
              <a:buNone/>
            </a:pPr>
            <a:r>
              <a:rPr lang="en-US" sz="85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ტრაზოდონი: ორმაგი მნიშვნელობები შეესაბამება საძილე / ანტიდეპრესანტულ დოზებს. QTc: შეფასება თერაპიული დოზებისთვის. წყარო: UpToDate, Graphic 62488, v42.0.</a:t>
            </a:r>
            <a:endParaRPr lang="en-US" sz="8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58952"/>
          </a:xfrm>
          <a:prstGeom prst="rect">
            <a:avLst/>
          </a:prstGeom>
          <a:solidFill>
            <a:srgbClr val="103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28016"/>
            <a:ext cx="10972800" cy="429768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2500" b="1">
                <a:solidFill>
                  <a:srgbClr val="FFFFFF"/>
                </a:solidFill>
                <a:latin typeface="Arial"/>
              </a:defRPr>
            </a:pPr>
            <a:r>
              <a:t>სტიმულანტების მოხმარებით გამოწვეული აშლილობის მართვა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32104"/>
            <a:ext cx="10058400" cy="2286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1200" b="0">
                <a:solidFill>
                  <a:srgbClr val="64777B"/>
                </a:solidFill>
                <a:latin typeface="Arial"/>
              </a:defRPr>
            </a:pPr>
            <a:r>
              <a:t>ქცევითი, ტექნოლოგიური და ფარმაკოლოგიური მიდგომები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5488" y="1170432"/>
            <a:ext cx="5440680" cy="1389888"/>
          </a:xfrm>
          <a:prstGeom prst="roundRect">
            <a:avLst/>
          </a:prstGeom>
          <a:solidFill>
            <a:srgbClr val="E5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7512" y="1289304"/>
            <a:ext cx="5029200" cy="283464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1700" b="1">
                <a:solidFill>
                  <a:srgbClr val="103741"/>
                </a:solidFill>
                <a:latin typeface="Arial"/>
              </a:defRPr>
            </a:pPr>
            <a:r>
              <a:t>ქცევითი მკურნალობა — ძირითადი მიდგომა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4944" y="1709928"/>
            <a:ext cx="2441448" cy="566928"/>
          </a:xfrm>
          <a:prstGeom prst="roundRect">
            <a:avLst/>
          </a:prstGeom>
          <a:solidFill>
            <a:srgbClr val="319F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6384" y="1837943"/>
            <a:ext cx="228600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კონტინგენტური მართვა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8416" y="1728216"/>
            <a:ext cx="2340864" cy="658368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1300" b="0">
                <a:solidFill>
                  <a:srgbClr val="103741"/>
                </a:solidFill>
                <a:latin typeface="Arial"/>
              </a:defRPr>
            </a:pPr>
            <a:r>
              <a:t>CRA  •  CBT</a:t>
            </a:r>
          </a:p>
          <a:p>
            <a:pPr algn="l">
              <a:defRPr sz="1300" b="0">
                <a:solidFill>
                  <a:srgbClr val="103741"/>
                </a:solidFill>
                <a:latin typeface="Arial"/>
              </a:defRPr>
            </a:pPr>
            <a:r>
              <a:t>Matrix Model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44768" y="1170432"/>
            <a:ext cx="5559552" cy="1389888"/>
          </a:xfrm>
          <a:prstGeom prst="roundRect">
            <a:avLst/>
          </a:prstGeom>
          <a:solidFill>
            <a:srgbClr val="E8F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36792" y="1289304"/>
            <a:ext cx="512064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1700" b="1">
                <a:solidFill>
                  <a:srgbClr val="103741"/>
                </a:solidFill>
                <a:latin typeface="Arial"/>
              </a:defRPr>
            </a:pPr>
            <a:r>
              <a:t>ტექნოლოგიებზე დაფუძნებული მკურნალობა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737360"/>
            <a:ext cx="5120640" cy="603504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1300" b="0">
                <a:solidFill>
                  <a:srgbClr val="103741"/>
                </a:solidFill>
                <a:latin typeface="Arial"/>
              </a:defRPr>
            </a:pPr>
            <a:r>
              <a:t>ციფრული თერაპიული საშუალებები  •  ვებპლატფორმები</a:t>
            </a:r>
          </a:p>
          <a:p>
            <a:pPr algn="l">
              <a:defRPr sz="1300" b="0">
                <a:solidFill>
                  <a:srgbClr val="103741"/>
                </a:solidFill>
                <a:latin typeface="Arial"/>
              </a:defRPr>
            </a:pPr>
            <a:r>
              <a:t>ტელემედიცინა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" y="2752344"/>
            <a:ext cx="11091672" cy="0"/>
          </a:xfrm>
          <a:prstGeom prst="line">
            <a:avLst/>
          </a:prstGeom>
          <a:ln w="21590">
            <a:solidFill>
              <a:srgbClr val="C2D4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5488" y="2852928"/>
            <a:ext cx="7315200" cy="338328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1700" b="1">
                <a:solidFill>
                  <a:srgbClr val="103741"/>
                </a:solidFill>
                <a:latin typeface="Arial"/>
              </a:defRPr>
            </a:pPr>
            <a:r>
              <a:t>ფარმაკოლოგიური მკურნალობა — თანმხლები მდგომარეობების გათვალისწინებით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" y="3328416"/>
            <a:ext cx="5532120" cy="2587752"/>
          </a:xfrm>
          <a:prstGeom prst="roundRect">
            <a:avLst/>
          </a:prstGeom>
          <a:solidFill>
            <a:srgbClr val="EF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181344" y="3328416"/>
            <a:ext cx="5532120" cy="2587752"/>
          </a:xfrm>
          <a:prstGeom prst="roundRect">
            <a:avLst/>
          </a:prstGeom>
          <a:solidFill>
            <a:srgbClr val="EF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75488" y="3328416"/>
            <a:ext cx="5532120" cy="438912"/>
          </a:xfrm>
          <a:prstGeom prst="roundRect">
            <a:avLst/>
          </a:prstGeom>
          <a:solidFill>
            <a:srgbClr val="0867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181344" y="3328416"/>
            <a:ext cx="5532120" cy="438912"/>
          </a:xfrm>
          <a:prstGeom prst="roundRect">
            <a:avLst/>
          </a:prstGeom>
          <a:solidFill>
            <a:srgbClr val="0867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5216" y="3383280"/>
            <a:ext cx="5257800" cy="25603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კოკაინი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1928" y="3383280"/>
            <a:ext cx="5257800" cy="25603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ამფეტამინის ტიპის სტიმულანტები (ATS)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" y="3986784"/>
            <a:ext cx="2450592" cy="621792"/>
          </a:xfrm>
          <a:prstGeom prst="roundRect">
            <a:avLst/>
          </a:prstGeom>
          <a:solidFill>
            <a:srgbClr val="DB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04088" y="4050792"/>
            <a:ext cx="2359152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ბუპროპიონი</a:t>
            </a:r>
          </a:p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(TUD / დეპრესია)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64408" y="3986784"/>
            <a:ext cx="2450592" cy="621792"/>
          </a:xfrm>
          <a:prstGeom prst="roundRect">
            <a:avLst/>
          </a:prstGeom>
          <a:solidFill>
            <a:srgbClr val="DB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310127" y="4050792"/>
            <a:ext cx="2359152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ტოპირამატი</a:t>
            </a:r>
          </a:p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(AUD)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4736592"/>
            <a:ext cx="2450592" cy="621792"/>
          </a:xfrm>
          <a:prstGeom prst="roundRect">
            <a:avLst/>
          </a:prstGeom>
          <a:solidFill>
            <a:srgbClr val="FBE1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04088" y="4800600"/>
            <a:ext cx="2359152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მოდაფინილი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264408" y="4736592"/>
            <a:ext cx="2450592" cy="621792"/>
          </a:xfrm>
          <a:prstGeom prst="roundRect">
            <a:avLst/>
          </a:prstGeom>
          <a:solidFill>
            <a:srgbClr val="FBE1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310127" y="4800600"/>
            <a:ext cx="2359152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ტოპირამატი + MAS-ER</a:t>
            </a:r>
          </a:p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(AUD / ADHD)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819656" y="5468112"/>
            <a:ext cx="2834640" cy="347472"/>
          </a:xfrm>
          <a:prstGeom prst="roundRect">
            <a:avLst/>
          </a:prstGeom>
          <a:solidFill>
            <a:srgbClr val="FBE1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865376" y="5532120"/>
            <a:ext cx="274320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050" b="0">
                <a:solidFill>
                  <a:srgbClr val="103741"/>
                </a:solidFill>
                <a:latin typeface="Arial"/>
              </a:defRPr>
            </a:pPr>
            <a:r>
              <a:t>ამფეტამინის ფორმულაციები (ADHD)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64224" y="3986784"/>
            <a:ext cx="2450592" cy="621792"/>
          </a:xfrm>
          <a:prstGeom prst="roundRect">
            <a:avLst/>
          </a:prstGeom>
          <a:solidFill>
            <a:srgbClr val="DB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409944" y="4050792"/>
            <a:ext cx="2359152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ბუპროპიონი</a:t>
            </a:r>
          </a:p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(TUD / დეპრესია)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970264" y="3986784"/>
            <a:ext cx="2450592" cy="621792"/>
          </a:xfrm>
          <a:prstGeom prst="roundRect">
            <a:avLst/>
          </a:prstGeom>
          <a:solidFill>
            <a:srgbClr val="DB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015984" y="4050792"/>
            <a:ext cx="2359152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ბუპროპიონი + ნალტრექსონი</a:t>
            </a:r>
          </a:p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(TUD / AUD / დეპრესია)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64224" y="4736592"/>
            <a:ext cx="2450592" cy="621792"/>
          </a:xfrm>
          <a:prstGeom prst="roundRect">
            <a:avLst/>
          </a:prstGeom>
          <a:solidFill>
            <a:srgbClr val="DB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09944" y="4800600"/>
            <a:ext cx="2359152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მირტაზაპინი</a:t>
            </a:r>
          </a:p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(დეპრესია)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970264" y="4736592"/>
            <a:ext cx="2450592" cy="621792"/>
          </a:xfrm>
          <a:prstGeom prst="roundRect">
            <a:avLst/>
          </a:prstGeom>
          <a:solidFill>
            <a:srgbClr val="DB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015984" y="4800600"/>
            <a:ext cx="2359152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ტოპირამატი</a:t>
            </a:r>
          </a:p>
          <a:p>
            <a:pPr algn="ctr">
              <a:defRPr sz="1100" b="0">
                <a:solidFill>
                  <a:srgbClr val="103741"/>
                </a:solidFill>
                <a:latin typeface="Arial"/>
              </a:defRPr>
            </a:pPr>
            <a:r>
              <a:t>(AUD)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671816" y="5468112"/>
            <a:ext cx="2852928" cy="347472"/>
          </a:xfrm>
          <a:prstGeom prst="roundRect">
            <a:avLst/>
          </a:prstGeom>
          <a:solidFill>
            <a:srgbClr val="FBE1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717536" y="5532120"/>
            <a:ext cx="2761488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050" b="0">
                <a:solidFill>
                  <a:srgbClr val="103741"/>
                </a:solidFill>
                <a:latin typeface="Arial"/>
              </a:defRPr>
            </a:pPr>
            <a:r>
              <a:t>მეთილფენიდატის ფორმულაციები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75488" y="6080760"/>
            <a:ext cx="11237976" cy="484632"/>
          </a:xfrm>
          <a:prstGeom prst="roundRect">
            <a:avLst/>
          </a:prstGeom>
          <a:solidFill>
            <a:srgbClr val="E7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30936" y="6163056"/>
            <a:ext cx="10927080" cy="25603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1100" b="0">
                <a:solidFill>
                  <a:srgbClr val="103741"/>
                </a:solidFill>
                <a:latin typeface="Arial"/>
              </a:defRPr>
            </a:pPr>
            <a:r>
              <a:t>მწვანე — სტანდარტული მოვლა     •     ცისფერი — არაპსიქოსტიმულანტი     •     ატმისფერი — ფსიქოსტიმულანტი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620256"/>
            <a:ext cx="11155680" cy="173736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l">
              <a:defRPr sz="750" b="0">
                <a:solidFill>
                  <a:srgbClr val="64777B"/>
                </a:solidFill>
                <a:latin typeface="Arial"/>
              </a:defRPr>
            </a:pPr>
            <a:r>
              <a:t>აბრევიატურები: CRA — Community Reinforcement Approach; CBT — კოგნიტურ-ქცევითი თერაპია; TUD — თამბაქოს მოხმარების აშლილობა; AUD — ალკოჰოლის მოხმარების აშლილობა; ADHD — ყურადღების დეფიციტისა და ჰიპერაქტივობის აშლილობა; MAS-ER — გახანგრძლივებული მოქმედების შერეული ამფეტამინის მარილები.</a:t>
            </a:r>
          </a:p>
        </p:txBody>
      </p:sp>
    </p:spTree>
    <p:extLst>
      <p:ext uri="{BB962C8B-B14F-4D97-AF65-F5344CB8AC3E}">
        <p14:creationId xmlns:p14="http://schemas.microsoft.com/office/powerpoint/2010/main" val="1046233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EE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16" y="563245"/>
            <a:ext cx="3643495" cy="485805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074" y="332423"/>
            <a:ext cx="7162621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kern="100" spc="76" dirty="0">
                <a:solidFill>
                  <a:srgbClr val="1F2A24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ᲛᲢᲙᲘᲪᲔᲑᲣᲚᲔᲑᲔᲑᲖᲔ ᲓᲐᲤᲣᲫᲜᲔᲑᲣᲚᲘ, ᲞᲐᲪᲘᲔᲜᲢᲖᲔ ᲝᲠᲘᲔᲜᲢᲘᲠᲔᲑᲣᲚᲘ ᲒᲐᲓᲐᲬᲧᲕᲔᲢᲘᲚᲔᲑᲐ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029074" y="579803"/>
            <a:ext cx="6603835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kern="100" spc="-24" dirty="0">
                <a:solidFill>
                  <a:srgbClr val="1F2A24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სერტრალინი + ბუპროპიონი: მთავარი გზავნილები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5029074" y="1338560"/>
            <a:ext cx="3149521" cy="1928813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8" name="Text 5"/>
          <p:cNvSpPr/>
          <p:nvPr/>
        </p:nvSpPr>
        <p:spPr>
          <a:xfrm>
            <a:off x="5232269" y="1835487"/>
            <a:ext cx="2743131" cy="378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kern="100" spc="-14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ფარმაკოლოგიური კომპლემენტარობა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125157" y="2305341"/>
            <a:ext cx="2850244" cy="874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განსხვავებული სეროტონერგული და ნორადრენერგულ-დოფამინერგული მოქმედების პროფილები.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8483388" y="1338560"/>
            <a:ext cx="3149521" cy="1928813"/>
          </a:xfrm>
          <a:prstGeom prst="rect">
            <a:avLst/>
          </a:prstGeom>
          <a:solidFill>
            <a:srgbClr val="E8F0EB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13" name="Text 10"/>
          <p:cNvSpPr/>
          <p:nvPr/>
        </p:nvSpPr>
        <p:spPr>
          <a:xfrm>
            <a:off x="8686583" y="1835487"/>
            <a:ext cx="2743131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kern="100" spc="-14" dirty="0">
                <a:solidFill>
                  <a:srgbClr val="2B3A37"/>
                </a:solidFill>
                <a:latin typeface="Noto Sans Georgian SemiBold" pitchFamily="34" charset="0"/>
                <a:ea typeface="Noto Sans Georgian SemiBold" pitchFamily="34" charset="-122"/>
                <a:cs typeface="Noto Sans Georgian SemiBold" pitchFamily="34" charset="-120"/>
              </a:rPr>
              <a:t>ნარჩენი სიმპტომები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686583" y="2116230"/>
            <a:ext cx="2946326" cy="8760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1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დაბალი ენერგიის, დაღლილობისა და ანჰედონიის დროს დამატების განხილვის კლინიკური საფუძველი.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876677" y="3739120"/>
            <a:ext cx="6603835" cy="544909"/>
          </a:xfrm>
          <a:prstGeom prst="rect">
            <a:avLst/>
          </a:prstGeom>
          <a:noFill/>
          <a:ln/>
        </p:spPr>
        <p:txBody>
          <a:bodyPr wrap="square" lIns="101598" tIns="50799" rIns="101598" bIns="50799" rtlCol="0" anchor="t">
            <a:normAutofit fontScale="92500" lnSpcReduction="20000"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600" b="1" dirty="0">
                <a:solidFill>
                  <a:srgbClr val="2B3A37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მიზანი:</a:t>
            </a:r>
            <a:r>
              <a:rPr lang="en-US" sz="1600" dirty="0">
                <a:solidFill>
                  <a:srgbClr val="2B3A37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 რემისია, ფუნქციური აღდგენა და ცხოვრების ხარისხის გაუმჯობესება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4549422" y="4843384"/>
            <a:ext cx="6931089" cy="767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00" b="1" i="1" dirty="0">
                <a:solidFill>
                  <a:srgbClr val="1F2A24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„</a:t>
            </a:r>
            <a:r>
              <a:rPr lang="en-US" sz="1600" b="1" i="1" dirty="0">
                <a:solidFill>
                  <a:srgbClr val="1F2A24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ნაწილობრივი პასუხიდან რემისიამდე — არა უბრალოდ მეტი მედიკამენტი, არამედ უკეთ შერჩეული სტრატეგია.“</a:t>
            </a:r>
            <a:endParaRPr lang="en-US" sz="1200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75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0383" y="660400"/>
            <a:ext cx="1180773" cy="289520"/>
          </a:xfrm>
          <a:prstGeom prst="roundRect">
            <a:avLst>
              <a:gd name="adj" fmla="val 3948"/>
            </a:avLst>
          </a:prstGeom>
          <a:solidFill>
            <a:srgbClr val="0D403E"/>
          </a:solidFill>
          <a:ln/>
        </p:spPr>
        <p:txBody>
          <a:bodyPr/>
          <a:lstStyle/>
          <a:p>
            <a:endParaRPr lang="en-GE"/>
          </a:p>
        </p:txBody>
      </p:sp>
      <p:sp>
        <p:nvSpPr>
          <p:cNvPr id="3" name="Text 1"/>
          <p:cNvSpPr/>
          <p:nvPr/>
        </p:nvSpPr>
        <p:spPr>
          <a:xfrm>
            <a:off x="774681" y="728634"/>
            <a:ext cx="1561763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09890" y="1201956"/>
            <a:ext cx="6908627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3200" b="1" kern="100" spc="-56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გმადლობთ</a:t>
            </a:r>
            <a:endParaRPr lang="en-US" sz="32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3200" b="1" kern="100" spc="-56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ყურადღებისთვის</a:t>
            </a:r>
            <a:r>
              <a:rPr lang="en-US" sz="4000" b="1" kern="100" spc="-56" dirty="0">
                <a:solidFill>
                  <a:srgbClr val="FFFFFF"/>
                </a:solidFill>
                <a:latin typeface="Noto Sans Georgian Bold" pitchFamily="34" charset="0"/>
                <a:ea typeface="Noto Sans Georgian Bold" pitchFamily="34" charset="-122"/>
                <a:cs typeface="Noto Sans Georgian Bold" pitchFamily="34" charset="-120"/>
              </a:rPr>
              <a:t>!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97566" y="5733969"/>
            <a:ext cx="7467413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სერტრალინი + ბუპროპიონი დეპრესიის მკურნალობაში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09890" y="6197600"/>
            <a:ext cx="7467413" cy="2025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100" dirty="0">
                <a:solidFill>
                  <a:srgbClr val="F6F5EF"/>
                </a:solidFill>
                <a:latin typeface="Noto Sans Georgian" pitchFamily="34" charset="0"/>
                <a:ea typeface="Noto Sans Georgian" pitchFamily="34" charset="-122"/>
                <a:cs typeface="Noto Sans Georgian" pitchFamily="34" charset="-120"/>
              </a:rPr>
              <a:t>კითხვები და დისკუსია</a:t>
            </a:r>
            <a:endParaRPr lang="en-US" sz="11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53AAD5-AA9E-4F98-5965-498EF1050ADF}"/>
              </a:ext>
            </a:extLst>
          </p:cNvPr>
          <p:cNvSpPr txBox="1"/>
          <p:nvPr/>
        </p:nvSpPr>
        <p:spPr>
          <a:xfrm>
            <a:off x="397566" y="3079660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2200" b="0" i="1" dirty="0">
                <a:solidFill>
                  <a:srgbClr val="DBEBDE"/>
                </a:solidFill>
                <a:latin typeface="Arial"/>
              </a:rPr>
              <a:t>„ზამთრის სიღრმეში საბოლოოდ მივხვდი, რომ ჩემში დაუმარცხებელი ზაფხული არსებობდა.“  ალბერ კამიუ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3498</Words>
  <Application>Microsoft Macintosh PowerPoint</Application>
  <PresentationFormat>Widescreen</PresentationFormat>
  <Paragraphs>655</Paragraphs>
  <Slides>39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Noto Sans Georgian Bold</vt:lpstr>
      <vt:lpstr>Noto Sans Georgian</vt:lpstr>
      <vt:lpstr>Arial</vt:lpstr>
      <vt:lpstr>Noto Sans Georgian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keti kobakhidze</cp:lastModifiedBy>
  <cp:revision>6</cp:revision>
  <dcterms:created xsi:type="dcterms:W3CDTF">2026-10-21T19:20:50Z</dcterms:created>
  <dcterms:modified xsi:type="dcterms:W3CDTF">2026-10-22T14:25:35Z</dcterms:modified>
</cp:coreProperties>
</file>